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Lst>
  <p:sldSz cy="13716000" cx="24384000"/>
  <p:notesSz cx="6858000" cy="9144000"/>
  <p:embeddedFontLst>
    <p:embeddedFont>
      <p:font typeface="Roboto"/>
      <p:regular r:id="rId91"/>
      <p:bold r:id="rId92"/>
      <p:italic r:id="rId93"/>
      <p:boldItalic r:id="rId94"/>
    </p:embeddedFont>
    <p:embeddedFont>
      <p:font typeface="Lato"/>
      <p:regular r:id="rId95"/>
      <p:bold r:id="rId96"/>
      <p:italic r:id="rId97"/>
      <p:boldItalic r:id="rId98"/>
    </p:embeddedFont>
    <p:embeddedFont>
      <p:font typeface="Helvetica Neue"/>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A4A3A4"/>
          </p15:clr>
        </p15:guide>
        <p15:guide id="2" pos="7680">
          <p15:clr>
            <a:srgbClr val="A4A3A4"/>
          </p15:clr>
        </p15:guide>
      </p15:sldGuideLst>
    </p:ext>
    <p:ext uri="GoogleSlidesCustomDataVersion2">
      <go:slidesCustomData xmlns:go="http://customooxmlschemas.google.com/" r:id="rId103" roundtripDataSignature="AMtx7mgcoUTCl+ZSa8apu+ocAwmaOgZJ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A30FD3-A93A-46F5-B1C6-CF7D351290EB}">
  <a:tblStyle styleId="{ACA30FD3-A93A-46F5-B1C6-CF7D351290EB}"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9AEA5AA-8D93-4CD1-B681-6B90EA84BE7F}" styleName="Table_1">
    <a:wholeTbl>
      <a:tcTxStyle b="off" i="off">
        <a:font>
          <a:latin typeface="Calibri"/>
          <a:ea typeface="Calibri"/>
          <a:cs typeface="Calibri"/>
        </a:font>
        <a:schemeClr val="dk1"/>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tcBdr>
      </a:tcStyle>
    </a:band1H>
    <a:band2H>
      <a:tcTxStyle/>
    </a:band2H>
    <a:band1V>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cBdr>
      </a:tcStyle>
    </a:band1V>
    <a:band2V>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4"/>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accent4"/>
          </a:solidFill>
        </a:fill>
      </a:tcStyle>
    </a:firstRow>
    <a:neCell>
      <a:tcTxStyle/>
    </a:neCell>
    <a:nwCell>
      <a:tcTxStyle/>
    </a:nwCell>
  </a:tblStyle>
  <a:tblStyle styleId="{BB66A955-46D2-4335-B11F-5F9803E20092}" styleName="Table_2">
    <a:wholeTbl>
      <a:tcTxStyle b="off" i="off">
        <a:font>
          <a:latin typeface="Calibri"/>
          <a:ea typeface="Calibri"/>
          <a:cs typeface="Calibri"/>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tcStyle>
    </a:band1H>
    <a:band2H>
      <a:tcTxStyle/>
    </a:band2H>
    <a:band1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1V>
    <a:band2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2"/>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accent2"/>
          </a:solidFill>
        </a:fill>
      </a:tcStyle>
    </a:firstRow>
    <a:neCell>
      <a:tcTxStyle/>
    </a:neCell>
    <a:nwCell>
      <a:tcTxStyle/>
    </a:nwCell>
  </a:tblStyle>
  <a:tblStyle styleId="{AEACD71F-C193-41F4-B763-BAA4B7488520}" styleName="Table_3">
    <a:wholeTbl>
      <a:tcTxStyle b="off" i="off">
        <a:font>
          <a:latin typeface="Calibri"/>
          <a:ea typeface="Calibri"/>
          <a:cs typeface="Calibri"/>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tcStyle>
    </a:band1H>
    <a:band2H>
      <a:tcTxStyle/>
    </a:band2H>
    <a:band1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1V>
    <a:band2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accent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7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customschemas.google.com/relationships/presentationmetadata" Target="metadata"/><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Lato-regular.fntdata"/><Relationship Id="rId94" Type="http://schemas.openxmlformats.org/officeDocument/2006/relationships/font" Target="fonts/Roboto-boldItalic.fntdata"/><Relationship Id="rId97" Type="http://schemas.openxmlformats.org/officeDocument/2006/relationships/font" Target="fonts/Lato-italic.fntdata"/><Relationship Id="rId96" Type="http://schemas.openxmlformats.org/officeDocument/2006/relationships/font" Target="fonts/Lato-bold.fntdata"/><Relationship Id="rId11" Type="http://schemas.openxmlformats.org/officeDocument/2006/relationships/slide" Target="slides/slide4.xml"/><Relationship Id="rId99" Type="http://schemas.openxmlformats.org/officeDocument/2006/relationships/font" Target="fonts/HelveticaNeue-regular.fntdata"/><Relationship Id="rId10" Type="http://schemas.openxmlformats.org/officeDocument/2006/relationships/slide" Target="slides/slide3.xml"/><Relationship Id="rId98" Type="http://schemas.openxmlformats.org/officeDocument/2006/relationships/font" Target="fonts/Lato-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regular.fntdata"/><Relationship Id="rId90" Type="http://schemas.openxmlformats.org/officeDocument/2006/relationships/slide" Target="slides/slide83.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2" name="Google Shape;762;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0" name="Google Shape;770;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8" name="Google Shape;77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1" name="Google Shape;791;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1" name="Google Shape;801;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1" name="Google Shape;811;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8" name="Google Shape;848;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5" name="Google Shape;875;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0" name="Google Shape;890;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0" name="Google Shape;900;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0" name="Google Shape;910;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7" name="Google Shape;937;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4" name="Google Shape;944;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5" name="Google Shape;965;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8" name="Google Shape;978;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0" name="Google Shape;100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0" name="Google Shape;1010;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3" name="Google Shape;1023;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0" name="Google Shape;1050;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7" name="Google Shape;1077;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3" name="Google Shape;1113;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3" name="Google Shape;1123;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3" name="Google Shape;1143;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1" name="Google Shape;1151;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1" name="Google Shape;1161;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2" name="Google Shape;1172;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5" name="Google Shape;1185;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8" name="Google Shape;1198;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8" name="Google Shape;1208;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3" name="Google Shape;1233;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5" name="Google Shape;1245;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2" name="Google Shape;1272;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9" name="Google Shape;1299;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7" name="Google Shape;1307;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5" name="Google Shape;1315;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9" name="Google Shape;1349;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6" name="Google Shape;1366;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s-CO"/>
              <a:t>Agregar: Celsia, Bavaria</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6" name="Google Shape;1386;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4" name="Google Shape;1394;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9" name="Google Shape;1409;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4" name="Google Shape;1424;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3" name="Google Shape;1433;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7" name="Google Shape;1447;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9" name="Google Shape;1459;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6" name="Google Shape;1466;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3" name="Google Shape;1473;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1" name="Google Shape;1481;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9" name="Google Shape;1489;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2" name="Google Shape;1502;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0" name="Google Shape;1510;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8" name="Google Shape;1518;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8" name="Google Shape;1528;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2" name="Google Shape;1542;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4" name="Google Shape;1564;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6" name="Google Shape;1576;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7" name="Google Shape;1587;p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1" name="Google Shape;1601;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4" name="Google Shape;1614;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4" name="Google Shape;1624;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3" name="Google Shape;1633;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5" name="Google Shape;1645;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6" name="Google Shape;1656;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3" name="Google Shape;1673;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5" name="Google Shape;1685;p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6" name="Google Shape;1696;p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5" name="Google Shape;1705;p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9" name="Google Shape;1719;p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7" name="Google Shape;1747;p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4" name="Google Shape;1774;p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0" name="Google Shape;1800;p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
        <p:nvSpPr>
          <p:cNvPr id="1801" name="Google Shape;1801;p8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CO"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7" name="Google Shape;727;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1" name="Shape 11"/>
        <p:cNvGrpSpPr/>
        <p:nvPr/>
      </p:nvGrpSpPr>
      <p:grpSpPr>
        <a:xfrm>
          <a:off x="0" y="0"/>
          <a:ext cx="0" cy="0"/>
          <a:chOff x="0" y="0"/>
          <a:chExt cx="0" cy="0"/>
        </a:xfrm>
      </p:grpSpPr>
      <p:sp>
        <p:nvSpPr>
          <p:cNvPr id="12" name="Google Shape;12;p85"/>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3" name="Shape 63"/>
        <p:cNvGrpSpPr/>
        <p:nvPr/>
      </p:nvGrpSpPr>
      <p:grpSpPr>
        <a:xfrm>
          <a:off x="0" y="0"/>
          <a:ext cx="0" cy="0"/>
          <a:chOff x="0" y="0"/>
          <a:chExt cx="0" cy="0"/>
        </a:xfrm>
      </p:grpSpPr>
      <p:sp>
        <p:nvSpPr>
          <p:cNvPr id="64" name="Google Shape;64;p96"/>
          <p:cNvSpPr txBox="1"/>
          <p:nvPr>
            <p:ph type="title"/>
          </p:nvPr>
        </p:nvSpPr>
        <p:spPr>
          <a:xfrm>
            <a:off x="1679577" y="914400"/>
            <a:ext cx="7864474"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6"/>
          <p:cNvSpPr/>
          <p:nvPr>
            <p:ph idx="2" type="pic"/>
          </p:nvPr>
        </p:nvSpPr>
        <p:spPr>
          <a:xfrm>
            <a:off x="10366376" y="1974851"/>
            <a:ext cx="12344400" cy="9747250"/>
          </a:xfrm>
          <a:prstGeom prst="rect">
            <a:avLst/>
          </a:prstGeom>
          <a:noFill/>
          <a:ln>
            <a:noFill/>
          </a:ln>
        </p:spPr>
      </p:sp>
      <p:sp>
        <p:nvSpPr>
          <p:cNvPr id="66" name="Google Shape;66;p96"/>
          <p:cNvSpPr txBox="1"/>
          <p:nvPr>
            <p:ph idx="1" type="body"/>
          </p:nvPr>
        </p:nvSpPr>
        <p:spPr>
          <a:xfrm>
            <a:off x="1679577" y="4114800"/>
            <a:ext cx="7864474" cy="76231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3200"/>
              <a:buNone/>
              <a:defRPr sz="3200"/>
            </a:lvl1pPr>
            <a:lvl2pPr indent="-228600" lvl="1" marL="914400" algn="l">
              <a:lnSpc>
                <a:spcPct val="90000"/>
              </a:lnSpc>
              <a:spcBef>
                <a:spcPts val="1000"/>
              </a:spcBef>
              <a:spcAft>
                <a:spcPts val="0"/>
              </a:spcAft>
              <a:buClr>
                <a:schemeClr val="dk1"/>
              </a:buClr>
              <a:buSzPts val="2800"/>
              <a:buNone/>
              <a:defRPr sz="2800"/>
            </a:lvl2pPr>
            <a:lvl3pPr indent="-228600" lvl="2" marL="1371600" algn="l">
              <a:lnSpc>
                <a:spcPct val="90000"/>
              </a:lnSpc>
              <a:spcBef>
                <a:spcPts val="1000"/>
              </a:spcBef>
              <a:spcAft>
                <a:spcPts val="0"/>
              </a:spcAft>
              <a:buClr>
                <a:schemeClr val="dk1"/>
              </a:buClr>
              <a:buSzPts val="2400"/>
              <a:buNone/>
              <a:defRPr sz="2400"/>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67" name="Google Shape;67;p96"/>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6"/>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6"/>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0" name="Shape 70"/>
        <p:cNvGrpSpPr/>
        <p:nvPr/>
      </p:nvGrpSpPr>
      <p:grpSpPr>
        <a:xfrm>
          <a:off x="0" y="0"/>
          <a:ext cx="0" cy="0"/>
          <a:chOff x="0" y="0"/>
          <a:chExt cx="0" cy="0"/>
        </a:xfrm>
      </p:grpSpPr>
      <p:sp>
        <p:nvSpPr>
          <p:cNvPr id="71" name="Google Shape;71;p97"/>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97"/>
          <p:cNvSpPr txBox="1"/>
          <p:nvPr>
            <p:ph idx="1" type="body"/>
          </p:nvPr>
        </p:nvSpPr>
        <p:spPr>
          <a:xfrm rot="5400000">
            <a:off x="7840662" y="-2513012"/>
            <a:ext cx="8702676" cy="2103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3" name="Google Shape;73;p97"/>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97"/>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7"/>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6" name="Shape 76"/>
        <p:cNvGrpSpPr/>
        <p:nvPr/>
      </p:nvGrpSpPr>
      <p:grpSpPr>
        <a:xfrm>
          <a:off x="0" y="0"/>
          <a:ext cx="0" cy="0"/>
          <a:chOff x="0" y="0"/>
          <a:chExt cx="0" cy="0"/>
        </a:xfrm>
      </p:grpSpPr>
      <p:sp>
        <p:nvSpPr>
          <p:cNvPr id="77" name="Google Shape;77;p98"/>
          <p:cNvSpPr txBox="1"/>
          <p:nvPr>
            <p:ph type="title"/>
          </p:nvPr>
        </p:nvSpPr>
        <p:spPr>
          <a:xfrm rot="5400000">
            <a:off x="14266862" y="3913188"/>
            <a:ext cx="11623676" cy="52578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98"/>
          <p:cNvSpPr txBox="1"/>
          <p:nvPr>
            <p:ph idx="1" type="body"/>
          </p:nvPr>
        </p:nvSpPr>
        <p:spPr>
          <a:xfrm rot="5400000">
            <a:off x="3598862" y="-1192212"/>
            <a:ext cx="11623676" cy="15468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9" name="Google Shape;79;p98"/>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98"/>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98"/>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88" name="Shape 88"/>
        <p:cNvGrpSpPr/>
        <p:nvPr/>
      </p:nvGrpSpPr>
      <p:grpSpPr>
        <a:xfrm>
          <a:off x="0" y="0"/>
          <a:ext cx="0" cy="0"/>
          <a:chOff x="0" y="0"/>
          <a:chExt cx="0" cy="0"/>
        </a:xfrm>
      </p:grpSpPr>
      <p:sp>
        <p:nvSpPr>
          <p:cNvPr id="89" name="Google Shape;89;p88"/>
          <p:cNvSpPr txBox="1"/>
          <p:nvPr>
            <p:ph type="ctrTitle"/>
          </p:nvPr>
        </p:nvSpPr>
        <p:spPr>
          <a:xfrm>
            <a:off x="3048000" y="2244726"/>
            <a:ext cx="18288000" cy="4775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2000"/>
              <a:buFont typeface="Calibri"/>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88"/>
          <p:cNvSpPr txBox="1"/>
          <p:nvPr>
            <p:ph idx="1" type="subTitle"/>
          </p:nvPr>
        </p:nvSpPr>
        <p:spPr>
          <a:xfrm>
            <a:off x="3048000" y="7204076"/>
            <a:ext cx="18288000" cy="3311524"/>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91" name="Google Shape;91;p88"/>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88"/>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88"/>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94" name="Shape 94"/>
        <p:cNvGrpSpPr/>
        <p:nvPr/>
      </p:nvGrpSpPr>
      <p:grpSpPr>
        <a:xfrm>
          <a:off x="0" y="0"/>
          <a:ext cx="0" cy="0"/>
          <a:chOff x="0" y="0"/>
          <a:chExt cx="0" cy="0"/>
        </a:xfrm>
      </p:grpSpPr>
      <p:sp>
        <p:nvSpPr>
          <p:cNvPr id="95" name="Google Shape;95;p99"/>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99"/>
          <p:cNvSpPr txBox="1"/>
          <p:nvPr>
            <p:ph idx="1" type="body"/>
          </p:nvPr>
        </p:nvSpPr>
        <p:spPr>
          <a:xfrm>
            <a:off x="1676400" y="3651250"/>
            <a:ext cx="21031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97" name="Google Shape;97;p99"/>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99"/>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99"/>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00" name="Shape 100"/>
        <p:cNvGrpSpPr/>
        <p:nvPr/>
      </p:nvGrpSpPr>
      <p:grpSpPr>
        <a:xfrm>
          <a:off x="0" y="0"/>
          <a:ext cx="0" cy="0"/>
          <a:chOff x="0" y="0"/>
          <a:chExt cx="0" cy="0"/>
        </a:xfrm>
      </p:grpSpPr>
      <p:sp>
        <p:nvSpPr>
          <p:cNvPr id="101" name="Google Shape;101;p100"/>
          <p:cNvSpPr txBox="1"/>
          <p:nvPr>
            <p:ph type="title"/>
          </p:nvPr>
        </p:nvSpPr>
        <p:spPr>
          <a:xfrm>
            <a:off x="1663700" y="3419477"/>
            <a:ext cx="21031200"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2000"/>
              <a:buFont typeface="Calibri"/>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00"/>
          <p:cNvSpPr txBox="1"/>
          <p:nvPr>
            <p:ph idx="1" type="body"/>
          </p:nvPr>
        </p:nvSpPr>
        <p:spPr>
          <a:xfrm>
            <a:off x="1663700" y="9178927"/>
            <a:ext cx="21031200"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888888"/>
              </a:buClr>
              <a:buSzPts val="4800"/>
              <a:buNone/>
              <a:defRPr sz="4800">
                <a:solidFill>
                  <a:srgbClr val="888888"/>
                </a:solidFill>
              </a:defRPr>
            </a:lvl1pPr>
            <a:lvl2pPr indent="-228600" lvl="1" marL="914400" algn="l">
              <a:lnSpc>
                <a:spcPct val="90000"/>
              </a:lnSpc>
              <a:spcBef>
                <a:spcPts val="1000"/>
              </a:spcBef>
              <a:spcAft>
                <a:spcPts val="0"/>
              </a:spcAft>
              <a:buClr>
                <a:srgbClr val="888888"/>
              </a:buClr>
              <a:buSzPts val="4000"/>
              <a:buNone/>
              <a:defRPr sz="4000">
                <a:solidFill>
                  <a:srgbClr val="888888"/>
                </a:solidFill>
              </a:defRPr>
            </a:lvl2pPr>
            <a:lvl3pPr indent="-228600" lvl="2" marL="1371600" algn="l">
              <a:lnSpc>
                <a:spcPct val="90000"/>
              </a:lnSpc>
              <a:spcBef>
                <a:spcPts val="1000"/>
              </a:spcBef>
              <a:spcAft>
                <a:spcPts val="0"/>
              </a:spcAft>
              <a:buClr>
                <a:srgbClr val="888888"/>
              </a:buClr>
              <a:buSzPts val="3600"/>
              <a:buNone/>
              <a:defRPr sz="3600">
                <a:solidFill>
                  <a:srgbClr val="888888"/>
                </a:solidFill>
              </a:defRPr>
            </a:lvl3pPr>
            <a:lvl4pPr indent="-228600" lvl="3" marL="1828800" algn="l">
              <a:lnSpc>
                <a:spcPct val="90000"/>
              </a:lnSpc>
              <a:spcBef>
                <a:spcPts val="1000"/>
              </a:spcBef>
              <a:spcAft>
                <a:spcPts val="0"/>
              </a:spcAft>
              <a:buClr>
                <a:srgbClr val="888888"/>
              </a:buClr>
              <a:buSzPts val="3200"/>
              <a:buNone/>
              <a:defRPr sz="3200">
                <a:solidFill>
                  <a:srgbClr val="888888"/>
                </a:solidFill>
              </a:defRPr>
            </a:lvl4pPr>
            <a:lvl5pPr indent="-228600" lvl="4" marL="2286000" algn="l">
              <a:lnSpc>
                <a:spcPct val="9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103" name="Google Shape;103;p100"/>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00"/>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00"/>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06" name="Shape 106"/>
        <p:cNvGrpSpPr/>
        <p:nvPr/>
      </p:nvGrpSpPr>
      <p:grpSpPr>
        <a:xfrm>
          <a:off x="0" y="0"/>
          <a:ext cx="0" cy="0"/>
          <a:chOff x="0" y="0"/>
          <a:chExt cx="0" cy="0"/>
        </a:xfrm>
      </p:grpSpPr>
      <p:sp>
        <p:nvSpPr>
          <p:cNvPr id="107" name="Google Shape;107;p101"/>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01"/>
          <p:cNvSpPr txBox="1"/>
          <p:nvPr>
            <p:ph idx="1" type="body"/>
          </p:nvPr>
        </p:nvSpPr>
        <p:spPr>
          <a:xfrm>
            <a:off x="1676400" y="3651250"/>
            <a:ext cx="10363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09" name="Google Shape;109;p101"/>
          <p:cNvSpPr txBox="1"/>
          <p:nvPr>
            <p:ph idx="2" type="body"/>
          </p:nvPr>
        </p:nvSpPr>
        <p:spPr>
          <a:xfrm>
            <a:off x="12344400" y="3651250"/>
            <a:ext cx="10363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0" name="Google Shape;110;p101"/>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01"/>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01"/>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13" name="Shape 113"/>
        <p:cNvGrpSpPr/>
        <p:nvPr/>
      </p:nvGrpSpPr>
      <p:grpSpPr>
        <a:xfrm>
          <a:off x="0" y="0"/>
          <a:ext cx="0" cy="0"/>
          <a:chOff x="0" y="0"/>
          <a:chExt cx="0" cy="0"/>
        </a:xfrm>
      </p:grpSpPr>
      <p:sp>
        <p:nvSpPr>
          <p:cNvPr id="114" name="Google Shape;114;p102"/>
          <p:cNvSpPr txBox="1"/>
          <p:nvPr>
            <p:ph type="title"/>
          </p:nvPr>
        </p:nvSpPr>
        <p:spPr>
          <a:xfrm>
            <a:off x="1679576"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02"/>
          <p:cNvSpPr txBox="1"/>
          <p:nvPr>
            <p:ph idx="1" type="body"/>
          </p:nvPr>
        </p:nvSpPr>
        <p:spPr>
          <a:xfrm>
            <a:off x="1679577" y="3362326"/>
            <a:ext cx="10315574"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116" name="Google Shape;116;p102"/>
          <p:cNvSpPr txBox="1"/>
          <p:nvPr>
            <p:ph idx="2" type="body"/>
          </p:nvPr>
        </p:nvSpPr>
        <p:spPr>
          <a:xfrm>
            <a:off x="1679577" y="5010150"/>
            <a:ext cx="10315574"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7" name="Google Shape;117;p102"/>
          <p:cNvSpPr txBox="1"/>
          <p:nvPr>
            <p:ph idx="3" type="body"/>
          </p:nvPr>
        </p:nvSpPr>
        <p:spPr>
          <a:xfrm>
            <a:off x="12344400" y="3362326"/>
            <a:ext cx="10366376"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118" name="Google Shape;118;p102"/>
          <p:cNvSpPr txBox="1"/>
          <p:nvPr>
            <p:ph idx="4" type="body"/>
          </p:nvPr>
        </p:nvSpPr>
        <p:spPr>
          <a:xfrm>
            <a:off x="12344400" y="5010150"/>
            <a:ext cx="10366376"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9" name="Google Shape;119;p102"/>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02"/>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02"/>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22" name="Shape 122"/>
        <p:cNvGrpSpPr/>
        <p:nvPr/>
      </p:nvGrpSpPr>
      <p:grpSpPr>
        <a:xfrm>
          <a:off x="0" y="0"/>
          <a:ext cx="0" cy="0"/>
          <a:chOff x="0" y="0"/>
          <a:chExt cx="0" cy="0"/>
        </a:xfrm>
      </p:grpSpPr>
      <p:sp>
        <p:nvSpPr>
          <p:cNvPr id="123" name="Google Shape;123;p103"/>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03"/>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03"/>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03"/>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27" name="Shape 127"/>
        <p:cNvGrpSpPr/>
        <p:nvPr/>
      </p:nvGrpSpPr>
      <p:grpSpPr>
        <a:xfrm>
          <a:off x="0" y="0"/>
          <a:ext cx="0" cy="0"/>
          <a:chOff x="0" y="0"/>
          <a:chExt cx="0" cy="0"/>
        </a:xfrm>
      </p:grpSpPr>
      <p:sp>
        <p:nvSpPr>
          <p:cNvPr id="128" name="Google Shape;128;p104"/>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04"/>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04"/>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3" name="Shape 13"/>
        <p:cNvGrpSpPr/>
        <p:nvPr/>
      </p:nvGrpSpPr>
      <p:grpSpPr>
        <a:xfrm>
          <a:off x="0" y="0"/>
          <a:ext cx="0" cy="0"/>
          <a:chOff x="0" y="0"/>
          <a:chExt cx="0" cy="0"/>
        </a:xfrm>
      </p:grpSpPr>
      <p:sp>
        <p:nvSpPr>
          <p:cNvPr id="14" name="Google Shape;14;p86"/>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86"/>
          <p:cNvSpPr txBox="1"/>
          <p:nvPr>
            <p:ph idx="1" type="body"/>
          </p:nvPr>
        </p:nvSpPr>
        <p:spPr>
          <a:xfrm>
            <a:off x="1676400" y="3651250"/>
            <a:ext cx="21031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6" name="Google Shape;16;p86"/>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86"/>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6"/>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31" name="Shape 131"/>
        <p:cNvGrpSpPr/>
        <p:nvPr/>
      </p:nvGrpSpPr>
      <p:grpSpPr>
        <a:xfrm>
          <a:off x="0" y="0"/>
          <a:ext cx="0" cy="0"/>
          <a:chOff x="0" y="0"/>
          <a:chExt cx="0" cy="0"/>
        </a:xfrm>
      </p:grpSpPr>
      <p:sp>
        <p:nvSpPr>
          <p:cNvPr id="132" name="Google Shape;132;p105"/>
          <p:cNvSpPr txBox="1"/>
          <p:nvPr>
            <p:ph type="title"/>
          </p:nvPr>
        </p:nvSpPr>
        <p:spPr>
          <a:xfrm>
            <a:off x="1679577" y="914400"/>
            <a:ext cx="7864474"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05"/>
          <p:cNvSpPr txBox="1"/>
          <p:nvPr>
            <p:ph idx="1" type="body"/>
          </p:nvPr>
        </p:nvSpPr>
        <p:spPr>
          <a:xfrm>
            <a:off x="10366376" y="1974851"/>
            <a:ext cx="12344400" cy="9747250"/>
          </a:xfrm>
          <a:prstGeom prst="rect">
            <a:avLst/>
          </a:prstGeom>
          <a:noFill/>
          <a:ln>
            <a:noFill/>
          </a:ln>
        </p:spPr>
        <p:txBody>
          <a:bodyPr anchorCtr="0" anchor="t" bIns="45700" lIns="91425" spcFirstLastPara="1" rIns="91425" wrap="square" tIns="45700">
            <a:normAutofit/>
          </a:bodyPr>
          <a:lstStyle>
            <a:lvl1pPr indent="-635000" lvl="0" marL="457200" algn="l">
              <a:lnSpc>
                <a:spcPct val="90000"/>
              </a:lnSpc>
              <a:spcBef>
                <a:spcPts val="2000"/>
              </a:spcBef>
              <a:spcAft>
                <a:spcPts val="0"/>
              </a:spcAft>
              <a:buClr>
                <a:schemeClr val="dk1"/>
              </a:buClr>
              <a:buSzPts val="6400"/>
              <a:buChar char="•"/>
              <a:defRPr sz="6400"/>
            </a:lvl1pPr>
            <a:lvl2pPr indent="-584200" lvl="1" marL="914400" algn="l">
              <a:lnSpc>
                <a:spcPct val="90000"/>
              </a:lnSpc>
              <a:spcBef>
                <a:spcPts val="1000"/>
              </a:spcBef>
              <a:spcAft>
                <a:spcPts val="0"/>
              </a:spcAft>
              <a:buClr>
                <a:schemeClr val="dk1"/>
              </a:buClr>
              <a:buSzPts val="5600"/>
              <a:buChar char="•"/>
              <a:defRPr sz="5600"/>
            </a:lvl2pPr>
            <a:lvl3pPr indent="-533400" lvl="2" marL="1371600" algn="l">
              <a:lnSpc>
                <a:spcPct val="90000"/>
              </a:lnSpc>
              <a:spcBef>
                <a:spcPts val="1000"/>
              </a:spcBef>
              <a:spcAft>
                <a:spcPts val="0"/>
              </a:spcAft>
              <a:buClr>
                <a:schemeClr val="dk1"/>
              </a:buClr>
              <a:buSzPts val="4800"/>
              <a:buChar char="•"/>
              <a:defRPr sz="4800"/>
            </a:lvl3pPr>
            <a:lvl4pPr indent="-482600" lvl="3" marL="1828800" algn="l">
              <a:lnSpc>
                <a:spcPct val="90000"/>
              </a:lnSpc>
              <a:spcBef>
                <a:spcPts val="1000"/>
              </a:spcBef>
              <a:spcAft>
                <a:spcPts val="0"/>
              </a:spcAft>
              <a:buClr>
                <a:schemeClr val="dk1"/>
              </a:buClr>
              <a:buSzPts val="4000"/>
              <a:buChar char="•"/>
              <a:defRPr sz="4000"/>
            </a:lvl4pPr>
            <a:lvl5pPr indent="-482600" lvl="4" marL="2286000" algn="l">
              <a:lnSpc>
                <a:spcPct val="90000"/>
              </a:lnSpc>
              <a:spcBef>
                <a:spcPts val="1000"/>
              </a:spcBef>
              <a:spcAft>
                <a:spcPts val="0"/>
              </a:spcAft>
              <a:buClr>
                <a:schemeClr val="dk1"/>
              </a:buClr>
              <a:buSzPts val="4000"/>
              <a:buChar char="•"/>
              <a:defRPr sz="4000"/>
            </a:lvl5pPr>
            <a:lvl6pPr indent="-482600" lvl="5" marL="2743200" algn="l">
              <a:lnSpc>
                <a:spcPct val="90000"/>
              </a:lnSpc>
              <a:spcBef>
                <a:spcPts val="1000"/>
              </a:spcBef>
              <a:spcAft>
                <a:spcPts val="0"/>
              </a:spcAft>
              <a:buClr>
                <a:schemeClr val="dk1"/>
              </a:buClr>
              <a:buSzPts val="4000"/>
              <a:buChar char="•"/>
              <a:defRPr sz="4000"/>
            </a:lvl6pPr>
            <a:lvl7pPr indent="-482600" lvl="6" marL="3200400" algn="l">
              <a:lnSpc>
                <a:spcPct val="90000"/>
              </a:lnSpc>
              <a:spcBef>
                <a:spcPts val="1000"/>
              </a:spcBef>
              <a:spcAft>
                <a:spcPts val="0"/>
              </a:spcAft>
              <a:buClr>
                <a:schemeClr val="dk1"/>
              </a:buClr>
              <a:buSzPts val="4000"/>
              <a:buChar char="•"/>
              <a:defRPr sz="4000"/>
            </a:lvl7pPr>
            <a:lvl8pPr indent="-482600" lvl="7" marL="3657600" algn="l">
              <a:lnSpc>
                <a:spcPct val="90000"/>
              </a:lnSpc>
              <a:spcBef>
                <a:spcPts val="1000"/>
              </a:spcBef>
              <a:spcAft>
                <a:spcPts val="0"/>
              </a:spcAft>
              <a:buClr>
                <a:schemeClr val="dk1"/>
              </a:buClr>
              <a:buSzPts val="4000"/>
              <a:buChar char="•"/>
              <a:defRPr sz="4000"/>
            </a:lvl8pPr>
            <a:lvl9pPr indent="-482600" lvl="8" marL="4114800" algn="l">
              <a:lnSpc>
                <a:spcPct val="90000"/>
              </a:lnSpc>
              <a:spcBef>
                <a:spcPts val="1000"/>
              </a:spcBef>
              <a:spcAft>
                <a:spcPts val="0"/>
              </a:spcAft>
              <a:buClr>
                <a:schemeClr val="dk1"/>
              </a:buClr>
              <a:buSzPts val="4000"/>
              <a:buChar char="•"/>
              <a:defRPr sz="4000"/>
            </a:lvl9pPr>
          </a:lstStyle>
          <a:p/>
        </p:txBody>
      </p:sp>
      <p:sp>
        <p:nvSpPr>
          <p:cNvPr id="134" name="Google Shape;134;p105"/>
          <p:cNvSpPr txBox="1"/>
          <p:nvPr>
            <p:ph idx="2" type="body"/>
          </p:nvPr>
        </p:nvSpPr>
        <p:spPr>
          <a:xfrm>
            <a:off x="1679577" y="4114800"/>
            <a:ext cx="7864474" cy="76231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3200"/>
              <a:buNone/>
              <a:defRPr sz="3200"/>
            </a:lvl1pPr>
            <a:lvl2pPr indent="-228600" lvl="1" marL="914400" algn="l">
              <a:lnSpc>
                <a:spcPct val="90000"/>
              </a:lnSpc>
              <a:spcBef>
                <a:spcPts val="1000"/>
              </a:spcBef>
              <a:spcAft>
                <a:spcPts val="0"/>
              </a:spcAft>
              <a:buClr>
                <a:schemeClr val="dk1"/>
              </a:buClr>
              <a:buSzPts val="2800"/>
              <a:buNone/>
              <a:defRPr sz="2800"/>
            </a:lvl2pPr>
            <a:lvl3pPr indent="-228600" lvl="2" marL="1371600" algn="l">
              <a:lnSpc>
                <a:spcPct val="90000"/>
              </a:lnSpc>
              <a:spcBef>
                <a:spcPts val="1000"/>
              </a:spcBef>
              <a:spcAft>
                <a:spcPts val="0"/>
              </a:spcAft>
              <a:buClr>
                <a:schemeClr val="dk1"/>
              </a:buClr>
              <a:buSzPts val="2400"/>
              <a:buNone/>
              <a:defRPr sz="2400"/>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135" name="Google Shape;135;p105"/>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05"/>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05"/>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38" name="Shape 138"/>
        <p:cNvGrpSpPr/>
        <p:nvPr/>
      </p:nvGrpSpPr>
      <p:grpSpPr>
        <a:xfrm>
          <a:off x="0" y="0"/>
          <a:ext cx="0" cy="0"/>
          <a:chOff x="0" y="0"/>
          <a:chExt cx="0" cy="0"/>
        </a:xfrm>
      </p:grpSpPr>
      <p:sp>
        <p:nvSpPr>
          <p:cNvPr id="139" name="Google Shape;139;p106"/>
          <p:cNvSpPr txBox="1"/>
          <p:nvPr>
            <p:ph type="title"/>
          </p:nvPr>
        </p:nvSpPr>
        <p:spPr>
          <a:xfrm>
            <a:off x="1679577" y="914400"/>
            <a:ext cx="7864474"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06"/>
          <p:cNvSpPr/>
          <p:nvPr>
            <p:ph idx="2" type="pic"/>
          </p:nvPr>
        </p:nvSpPr>
        <p:spPr>
          <a:xfrm>
            <a:off x="10366376" y="1974851"/>
            <a:ext cx="12344400" cy="9747250"/>
          </a:xfrm>
          <a:prstGeom prst="rect">
            <a:avLst/>
          </a:prstGeom>
          <a:noFill/>
          <a:ln>
            <a:noFill/>
          </a:ln>
        </p:spPr>
      </p:sp>
      <p:sp>
        <p:nvSpPr>
          <p:cNvPr id="141" name="Google Shape;141;p106"/>
          <p:cNvSpPr txBox="1"/>
          <p:nvPr>
            <p:ph idx="1" type="body"/>
          </p:nvPr>
        </p:nvSpPr>
        <p:spPr>
          <a:xfrm>
            <a:off x="1679577" y="4114800"/>
            <a:ext cx="7864474" cy="76231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3200"/>
              <a:buNone/>
              <a:defRPr sz="3200"/>
            </a:lvl1pPr>
            <a:lvl2pPr indent="-228600" lvl="1" marL="914400" algn="l">
              <a:lnSpc>
                <a:spcPct val="90000"/>
              </a:lnSpc>
              <a:spcBef>
                <a:spcPts val="1000"/>
              </a:spcBef>
              <a:spcAft>
                <a:spcPts val="0"/>
              </a:spcAft>
              <a:buClr>
                <a:schemeClr val="dk1"/>
              </a:buClr>
              <a:buSzPts val="2800"/>
              <a:buNone/>
              <a:defRPr sz="2800"/>
            </a:lvl2pPr>
            <a:lvl3pPr indent="-228600" lvl="2" marL="1371600" algn="l">
              <a:lnSpc>
                <a:spcPct val="90000"/>
              </a:lnSpc>
              <a:spcBef>
                <a:spcPts val="1000"/>
              </a:spcBef>
              <a:spcAft>
                <a:spcPts val="0"/>
              </a:spcAft>
              <a:buClr>
                <a:schemeClr val="dk1"/>
              </a:buClr>
              <a:buSzPts val="2400"/>
              <a:buNone/>
              <a:defRPr sz="2400"/>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142" name="Google Shape;142;p106"/>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06"/>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06"/>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45" name="Shape 145"/>
        <p:cNvGrpSpPr/>
        <p:nvPr/>
      </p:nvGrpSpPr>
      <p:grpSpPr>
        <a:xfrm>
          <a:off x="0" y="0"/>
          <a:ext cx="0" cy="0"/>
          <a:chOff x="0" y="0"/>
          <a:chExt cx="0" cy="0"/>
        </a:xfrm>
      </p:grpSpPr>
      <p:sp>
        <p:nvSpPr>
          <p:cNvPr id="146" name="Google Shape;146;p107"/>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07"/>
          <p:cNvSpPr txBox="1"/>
          <p:nvPr>
            <p:ph idx="1" type="body"/>
          </p:nvPr>
        </p:nvSpPr>
        <p:spPr>
          <a:xfrm rot="5400000">
            <a:off x="7840662" y="-2513012"/>
            <a:ext cx="8702676" cy="2103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48" name="Google Shape;148;p107"/>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07"/>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07"/>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51" name="Shape 151"/>
        <p:cNvGrpSpPr/>
        <p:nvPr/>
      </p:nvGrpSpPr>
      <p:grpSpPr>
        <a:xfrm>
          <a:off x="0" y="0"/>
          <a:ext cx="0" cy="0"/>
          <a:chOff x="0" y="0"/>
          <a:chExt cx="0" cy="0"/>
        </a:xfrm>
      </p:grpSpPr>
      <p:sp>
        <p:nvSpPr>
          <p:cNvPr id="152" name="Google Shape;152;p108"/>
          <p:cNvSpPr txBox="1"/>
          <p:nvPr>
            <p:ph type="title"/>
          </p:nvPr>
        </p:nvSpPr>
        <p:spPr>
          <a:xfrm rot="5400000">
            <a:off x="14266862" y="3913188"/>
            <a:ext cx="11623676" cy="52578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108"/>
          <p:cNvSpPr txBox="1"/>
          <p:nvPr>
            <p:ph idx="1" type="body"/>
          </p:nvPr>
        </p:nvSpPr>
        <p:spPr>
          <a:xfrm rot="5400000">
            <a:off x="3598862" y="-1192212"/>
            <a:ext cx="11623676" cy="15468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54" name="Google Shape;154;p108"/>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08"/>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08"/>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9" name="Shape 19"/>
        <p:cNvGrpSpPr/>
        <p:nvPr/>
      </p:nvGrpSpPr>
      <p:grpSpPr>
        <a:xfrm>
          <a:off x="0" y="0"/>
          <a:ext cx="0" cy="0"/>
          <a:chOff x="0" y="0"/>
          <a:chExt cx="0" cy="0"/>
        </a:xfrm>
      </p:grpSpPr>
      <p:sp>
        <p:nvSpPr>
          <p:cNvPr id="20" name="Google Shape;20;p89"/>
          <p:cNvSpPr txBox="1"/>
          <p:nvPr>
            <p:ph type="ctrTitle"/>
          </p:nvPr>
        </p:nvSpPr>
        <p:spPr>
          <a:xfrm>
            <a:off x="3048000" y="2244726"/>
            <a:ext cx="18288000" cy="4775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2000"/>
              <a:buFont typeface="Calibri"/>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89"/>
          <p:cNvSpPr txBox="1"/>
          <p:nvPr>
            <p:ph idx="1" type="subTitle"/>
          </p:nvPr>
        </p:nvSpPr>
        <p:spPr>
          <a:xfrm>
            <a:off x="3048000" y="7204076"/>
            <a:ext cx="18288000" cy="3311524"/>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22" name="Google Shape;22;p89"/>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89"/>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89"/>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5" name="Shape 25"/>
        <p:cNvGrpSpPr/>
        <p:nvPr/>
      </p:nvGrpSpPr>
      <p:grpSpPr>
        <a:xfrm>
          <a:off x="0" y="0"/>
          <a:ext cx="0" cy="0"/>
          <a:chOff x="0" y="0"/>
          <a:chExt cx="0" cy="0"/>
        </a:xfrm>
      </p:grpSpPr>
      <p:sp>
        <p:nvSpPr>
          <p:cNvPr id="26" name="Google Shape;26;p90"/>
          <p:cNvSpPr txBox="1"/>
          <p:nvPr>
            <p:ph type="title"/>
          </p:nvPr>
        </p:nvSpPr>
        <p:spPr>
          <a:xfrm>
            <a:off x="1663700" y="3419477"/>
            <a:ext cx="21031200"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2000"/>
              <a:buFont typeface="Calibri"/>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90"/>
          <p:cNvSpPr txBox="1"/>
          <p:nvPr>
            <p:ph idx="1" type="body"/>
          </p:nvPr>
        </p:nvSpPr>
        <p:spPr>
          <a:xfrm>
            <a:off x="1663700" y="9178927"/>
            <a:ext cx="21031200"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888888"/>
              </a:buClr>
              <a:buSzPts val="4800"/>
              <a:buNone/>
              <a:defRPr sz="4800">
                <a:solidFill>
                  <a:srgbClr val="888888"/>
                </a:solidFill>
              </a:defRPr>
            </a:lvl1pPr>
            <a:lvl2pPr indent="-228600" lvl="1" marL="914400" algn="l">
              <a:lnSpc>
                <a:spcPct val="90000"/>
              </a:lnSpc>
              <a:spcBef>
                <a:spcPts val="1000"/>
              </a:spcBef>
              <a:spcAft>
                <a:spcPts val="0"/>
              </a:spcAft>
              <a:buClr>
                <a:srgbClr val="888888"/>
              </a:buClr>
              <a:buSzPts val="4000"/>
              <a:buNone/>
              <a:defRPr sz="4000">
                <a:solidFill>
                  <a:srgbClr val="888888"/>
                </a:solidFill>
              </a:defRPr>
            </a:lvl2pPr>
            <a:lvl3pPr indent="-228600" lvl="2" marL="1371600" algn="l">
              <a:lnSpc>
                <a:spcPct val="90000"/>
              </a:lnSpc>
              <a:spcBef>
                <a:spcPts val="1000"/>
              </a:spcBef>
              <a:spcAft>
                <a:spcPts val="0"/>
              </a:spcAft>
              <a:buClr>
                <a:srgbClr val="888888"/>
              </a:buClr>
              <a:buSzPts val="3600"/>
              <a:buNone/>
              <a:defRPr sz="3600">
                <a:solidFill>
                  <a:srgbClr val="888888"/>
                </a:solidFill>
              </a:defRPr>
            </a:lvl3pPr>
            <a:lvl4pPr indent="-228600" lvl="3" marL="1828800" algn="l">
              <a:lnSpc>
                <a:spcPct val="90000"/>
              </a:lnSpc>
              <a:spcBef>
                <a:spcPts val="1000"/>
              </a:spcBef>
              <a:spcAft>
                <a:spcPts val="0"/>
              </a:spcAft>
              <a:buClr>
                <a:srgbClr val="888888"/>
              </a:buClr>
              <a:buSzPts val="3200"/>
              <a:buNone/>
              <a:defRPr sz="3200">
                <a:solidFill>
                  <a:srgbClr val="888888"/>
                </a:solidFill>
              </a:defRPr>
            </a:lvl4pPr>
            <a:lvl5pPr indent="-228600" lvl="4" marL="2286000" algn="l">
              <a:lnSpc>
                <a:spcPct val="9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28" name="Google Shape;28;p90"/>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0"/>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0"/>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1" name="Shape 31"/>
        <p:cNvGrpSpPr/>
        <p:nvPr/>
      </p:nvGrpSpPr>
      <p:grpSpPr>
        <a:xfrm>
          <a:off x="0" y="0"/>
          <a:ext cx="0" cy="0"/>
          <a:chOff x="0" y="0"/>
          <a:chExt cx="0" cy="0"/>
        </a:xfrm>
      </p:grpSpPr>
      <p:sp>
        <p:nvSpPr>
          <p:cNvPr id="32" name="Google Shape;32;p91"/>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1"/>
          <p:cNvSpPr txBox="1"/>
          <p:nvPr>
            <p:ph idx="1" type="body"/>
          </p:nvPr>
        </p:nvSpPr>
        <p:spPr>
          <a:xfrm>
            <a:off x="1676400" y="3651250"/>
            <a:ext cx="10363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4" name="Google Shape;34;p91"/>
          <p:cNvSpPr txBox="1"/>
          <p:nvPr>
            <p:ph idx="2" type="body"/>
          </p:nvPr>
        </p:nvSpPr>
        <p:spPr>
          <a:xfrm>
            <a:off x="12344400" y="3651250"/>
            <a:ext cx="10363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5" name="Google Shape;35;p91"/>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91"/>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91"/>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8" name="Shape 38"/>
        <p:cNvGrpSpPr/>
        <p:nvPr/>
      </p:nvGrpSpPr>
      <p:grpSpPr>
        <a:xfrm>
          <a:off x="0" y="0"/>
          <a:ext cx="0" cy="0"/>
          <a:chOff x="0" y="0"/>
          <a:chExt cx="0" cy="0"/>
        </a:xfrm>
      </p:grpSpPr>
      <p:sp>
        <p:nvSpPr>
          <p:cNvPr id="39" name="Google Shape;39;p92"/>
          <p:cNvSpPr txBox="1"/>
          <p:nvPr>
            <p:ph type="title"/>
          </p:nvPr>
        </p:nvSpPr>
        <p:spPr>
          <a:xfrm>
            <a:off x="1679576"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92"/>
          <p:cNvSpPr txBox="1"/>
          <p:nvPr>
            <p:ph idx="1" type="body"/>
          </p:nvPr>
        </p:nvSpPr>
        <p:spPr>
          <a:xfrm>
            <a:off x="1679577" y="3362326"/>
            <a:ext cx="10315574"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41" name="Google Shape;41;p92"/>
          <p:cNvSpPr txBox="1"/>
          <p:nvPr>
            <p:ph idx="2" type="body"/>
          </p:nvPr>
        </p:nvSpPr>
        <p:spPr>
          <a:xfrm>
            <a:off x="1679577" y="5010150"/>
            <a:ext cx="10315574"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42" name="Google Shape;42;p92"/>
          <p:cNvSpPr txBox="1"/>
          <p:nvPr>
            <p:ph idx="3" type="body"/>
          </p:nvPr>
        </p:nvSpPr>
        <p:spPr>
          <a:xfrm>
            <a:off x="12344400" y="3362326"/>
            <a:ext cx="10366376"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43" name="Google Shape;43;p92"/>
          <p:cNvSpPr txBox="1"/>
          <p:nvPr>
            <p:ph idx="4" type="body"/>
          </p:nvPr>
        </p:nvSpPr>
        <p:spPr>
          <a:xfrm>
            <a:off x="12344400" y="5010150"/>
            <a:ext cx="10366376"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44" name="Google Shape;44;p92"/>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92"/>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92"/>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7" name="Shape 47"/>
        <p:cNvGrpSpPr/>
        <p:nvPr/>
      </p:nvGrpSpPr>
      <p:grpSpPr>
        <a:xfrm>
          <a:off x="0" y="0"/>
          <a:ext cx="0" cy="0"/>
          <a:chOff x="0" y="0"/>
          <a:chExt cx="0" cy="0"/>
        </a:xfrm>
      </p:grpSpPr>
      <p:sp>
        <p:nvSpPr>
          <p:cNvPr id="48" name="Google Shape;48;p93"/>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93"/>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93"/>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3"/>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2" name="Shape 52"/>
        <p:cNvGrpSpPr/>
        <p:nvPr/>
      </p:nvGrpSpPr>
      <p:grpSpPr>
        <a:xfrm>
          <a:off x="0" y="0"/>
          <a:ext cx="0" cy="0"/>
          <a:chOff x="0" y="0"/>
          <a:chExt cx="0" cy="0"/>
        </a:xfrm>
      </p:grpSpPr>
      <p:sp>
        <p:nvSpPr>
          <p:cNvPr id="53" name="Google Shape;53;p94"/>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94"/>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94"/>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6" name="Shape 56"/>
        <p:cNvGrpSpPr/>
        <p:nvPr/>
      </p:nvGrpSpPr>
      <p:grpSpPr>
        <a:xfrm>
          <a:off x="0" y="0"/>
          <a:ext cx="0" cy="0"/>
          <a:chOff x="0" y="0"/>
          <a:chExt cx="0" cy="0"/>
        </a:xfrm>
      </p:grpSpPr>
      <p:sp>
        <p:nvSpPr>
          <p:cNvPr id="57" name="Google Shape;57;p95"/>
          <p:cNvSpPr txBox="1"/>
          <p:nvPr>
            <p:ph type="title"/>
          </p:nvPr>
        </p:nvSpPr>
        <p:spPr>
          <a:xfrm>
            <a:off x="1679577" y="914400"/>
            <a:ext cx="7864474"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400"/>
              <a:buFont typeface="Calibri"/>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5"/>
          <p:cNvSpPr txBox="1"/>
          <p:nvPr>
            <p:ph idx="1" type="body"/>
          </p:nvPr>
        </p:nvSpPr>
        <p:spPr>
          <a:xfrm>
            <a:off x="10366376" y="1974851"/>
            <a:ext cx="12344400" cy="9747250"/>
          </a:xfrm>
          <a:prstGeom prst="rect">
            <a:avLst/>
          </a:prstGeom>
          <a:noFill/>
          <a:ln>
            <a:noFill/>
          </a:ln>
        </p:spPr>
        <p:txBody>
          <a:bodyPr anchorCtr="0" anchor="t" bIns="45700" lIns="91425" spcFirstLastPara="1" rIns="91425" wrap="square" tIns="45700">
            <a:normAutofit/>
          </a:bodyPr>
          <a:lstStyle>
            <a:lvl1pPr indent="-635000" lvl="0" marL="457200" algn="l">
              <a:lnSpc>
                <a:spcPct val="90000"/>
              </a:lnSpc>
              <a:spcBef>
                <a:spcPts val="2000"/>
              </a:spcBef>
              <a:spcAft>
                <a:spcPts val="0"/>
              </a:spcAft>
              <a:buClr>
                <a:schemeClr val="dk1"/>
              </a:buClr>
              <a:buSzPts val="6400"/>
              <a:buChar char="•"/>
              <a:defRPr sz="6400"/>
            </a:lvl1pPr>
            <a:lvl2pPr indent="-584200" lvl="1" marL="914400" algn="l">
              <a:lnSpc>
                <a:spcPct val="90000"/>
              </a:lnSpc>
              <a:spcBef>
                <a:spcPts val="1000"/>
              </a:spcBef>
              <a:spcAft>
                <a:spcPts val="0"/>
              </a:spcAft>
              <a:buClr>
                <a:schemeClr val="dk1"/>
              </a:buClr>
              <a:buSzPts val="5600"/>
              <a:buChar char="•"/>
              <a:defRPr sz="5600"/>
            </a:lvl2pPr>
            <a:lvl3pPr indent="-533400" lvl="2" marL="1371600" algn="l">
              <a:lnSpc>
                <a:spcPct val="90000"/>
              </a:lnSpc>
              <a:spcBef>
                <a:spcPts val="1000"/>
              </a:spcBef>
              <a:spcAft>
                <a:spcPts val="0"/>
              </a:spcAft>
              <a:buClr>
                <a:schemeClr val="dk1"/>
              </a:buClr>
              <a:buSzPts val="4800"/>
              <a:buChar char="•"/>
              <a:defRPr sz="4800"/>
            </a:lvl3pPr>
            <a:lvl4pPr indent="-482600" lvl="3" marL="1828800" algn="l">
              <a:lnSpc>
                <a:spcPct val="90000"/>
              </a:lnSpc>
              <a:spcBef>
                <a:spcPts val="1000"/>
              </a:spcBef>
              <a:spcAft>
                <a:spcPts val="0"/>
              </a:spcAft>
              <a:buClr>
                <a:schemeClr val="dk1"/>
              </a:buClr>
              <a:buSzPts val="4000"/>
              <a:buChar char="•"/>
              <a:defRPr sz="4000"/>
            </a:lvl4pPr>
            <a:lvl5pPr indent="-482600" lvl="4" marL="2286000" algn="l">
              <a:lnSpc>
                <a:spcPct val="90000"/>
              </a:lnSpc>
              <a:spcBef>
                <a:spcPts val="1000"/>
              </a:spcBef>
              <a:spcAft>
                <a:spcPts val="0"/>
              </a:spcAft>
              <a:buClr>
                <a:schemeClr val="dk1"/>
              </a:buClr>
              <a:buSzPts val="4000"/>
              <a:buChar char="•"/>
              <a:defRPr sz="4000"/>
            </a:lvl5pPr>
            <a:lvl6pPr indent="-482600" lvl="5" marL="2743200" algn="l">
              <a:lnSpc>
                <a:spcPct val="90000"/>
              </a:lnSpc>
              <a:spcBef>
                <a:spcPts val="1000"/>
              </a:spcBef>
              <a:spcAft>
                <a:spcPts val="0"/>
              </a:spcAft>
              <a:buClr>
                <a:schemeClr val="dk1"/>
              </a:buClr>
              <a:buSzPts val="4000"/>
              <a:buChar char="•"/>
              <a:defRPr sz="4000"/>
            </a:lvl6pPr>
            <a:lvl7pPr indent="-482600" lvl="6" marL="3200400" algn="l">
              <a:lnSpc>
                <a:spcPct val="90000"/>
              </a:lnSpc>
              <a:spcBef>
                <a:spcPts val="1000"/>
              </a:spcBef>
              <a:spcAft>
                <a:spcPts val="0"/>
              </a:spcAft>
              <a:buClr>
                <a:schemeClr val="dk1"/>
              </a:buClr>
              <a:buSzPts val="4000"/>
              <a:buChar char="•"/>
              <a:defRPr sz="4000"/>
            </a:lvl7pPr>
            <a:lvl8pPr indent="-482600" lvl="7" marL="3657600" algn="l">
              <a:lnSpc>
                <a:spcPct val="90000"/>
              </a:lnSpc>
              <a:spcBef>
                <a:spcPts val="1000"/>
              </a:spcBef>
              <a:spcAft>
                <a:spcPts val="0"/>
              </a:spcAft>
              <a:buClr>
                <a:schemeClr val="dk1"/>
              </a:buClr>
              <a:buSzPts val="4000"/>
              <a:buChar char="•"/>
              <a:defRPr sz="4000"/>
            </a:lvl8pPr>
            <a:lvl9pPr indent="-482600" lvl="8" marL="4114800" algn="l">
              <a:lnSpc>
                <a:spcPct val="90000"/>
              </a:lnSpc>
              <a:spcBef>
                <a:spcPts val="1000"/>
              </a:spcBef>
              <a:spcAft>
                <a:spcPts val="0"/>
              </a:spcAft>
              <a:buClr>
                <a:schemeClr val="dk1"/>
              </a:buClr>
              <a:buSzPts val="4000"/>
              <a:buChar char="•"/>
              <a:defRPr sz="4000"/>
            </a:lvl9pPr>
          </a:lstStyle>
          <a:p/>
        </p:txBody>
      </p:sp>
      <p:sp>
        <p:nvSpPr>
          <p:cNvPr id="59" name="Google Shape;59;p95"/>
          <p:cNvSpPr txBox="1"/>
          <p:nvPr>
            <p:ph idx="2" type="body"/>
          </p:nvPr>
        </p:nvSpPr>
        <p:spPr>
          <a:xfrm>
            <a:off x="1679577" y="4114800"/>
            <a:ext cx="7864474" cy="76231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3200"/>
              <a:buNone/>
              <a:defRPr sz="3200"/>
            </a:lvl1pPr>
            <a:lvl2pPr indent="-228600" lvl="1" marL="914400" algn="l">
              <a:lnSpc>
                <a:spcPct val="90000"/>
              </a:lnSpc>
              <a:spcBef>
                <a:spcPts val="1000"/>
              </a:spcBef>
              <a:spcAft>
                <a:spcPts val="0"/>
              </a:spcAft>
              <a:buClr>
                <a:schemeClr val="dk1"/>
              </a:buClr>
              <a:buSzPts val="2800"/>
              <a:buNone/>
              <a:defRPr sz="2800"/>
            </a:lvl2pPr>
            <a:lvl3pPr indent="-228600" lvl="2" marL="1371600" algn="l">
              <a:lnSpc>
                <a:spcPct val="90000"/>
              </a:lnSpc>
              <a:spcBef>
                <a:spcPts val="1000"/>
              </a:spcBef>
              <a:spcAft>
                <a:spcPts val="0"/>
              </a:spcAft>
              <a:buClr>
                <a:schemeClr val="dk1"/>
              </a:buClr>
              <a:buSzPts val="2400"/>
              <a:buNone/>
              <a:defRPr sz="2400"/>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60" name="Google Shape;60;p95"/>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5"/>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5"/>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4"/>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4"/>
          <p:cNvSpPr txBox="1"/>
          <p:nvPr>
            <p:ph idx="1" type="body"/>
          </p:nvPr>
        </p:nvSpPr>
        <p:spPr>
          <a:xfrm>
            <a:off x="1676400" y="3651250"/>
            <a:ext cx="21031200" cy="8702676"/>
          </a:xfrm>
          <a:prstGeom prst="rect">
            <a:avLst/>
          </a:prstGeom>
          <a:noFill/>
          <a:ln>
            <a:noFill/>
          </a:ln>
        </p:spPr>
        <p:txBody>
          <a:bodyPr anchorCtr="0" anchor="t" bIns="45700" lIns="91425" spcFirstLastPara="1" rIns="91425" wrap="square" tIns="45700">
            <a:norm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 name="Google Shape;8;p84"/>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24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84"/>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84"/>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400" u="none" cap="none" strike="noStrike">
                <a:solidFill>
                  <a:srgbClr val="888888"/>
                </a:solidFill>
                <a:latin typeface="Calibri"/>
                <a:ea typeface="Calibri"/>
                <a:cs typeface="Calibri"/>
                <a:sym typeface="Calibri"/>
              </a:defRPr>
            </a:lvl1pPr>
            <a:lvl2pPr indent="0" lvl="1" marL="0" marR="0" rtl="0" algn="r">
              <a:spcBef>
                <a:spcPts val="0"/>
              </a:spcBef>
              <a:buNone/>
              <a:defRPr b="0" i="0" sz="2400" u="none" cap="none" strike="noStrike">
                <a:solidFill>
                  <a:srgbClr val="888888"/>
                </a:solidFill>
                <a:latin typeface="Calibri"/>
                <a:ea typeface="Calibri"/>
                <a:cs typeface="Calibri"/>
                <a:sym typeface="Calibri"/>
              </a:defRPr>
            </a:lvl2pPr>
            <a:lvl3pPr indent="0" lvl="2" marL="0" marR="0" rtl="0" algn="r">
              <a:spcBef>
                <a:spcPts val="0"/>
              </a:spcBef>
              <a:buNone/>
              <a:defRPr b="0" i="0" sz="2400" u="none" cap="none" strike="noStrike">
                <a:solidFill>
                  <a:srgbClr val="888888"/>
                </a:solidFill>
                <a:latin typeface="Calibri"/>
                <a:ea typeface="Calibri"/>
                <a:cs typeface="Calibri"/>
                <a:sym typeface="Calibri"/>
              </a:defRPr>
            </a:lvl3pPr>
            <a:lvl4pPr indent="0" lvl="3" marL="0" marR="0" rtl="0" algn="r">
              <a:spcBef>
                <a:spcPts val="0"/>
              </a:spcBef>
              <a:buNone/>
              <a:defRPr b="0" i="0" sz="2400" u="none" cap="none" strike="noStrike">
                <a:solidFill>
                  <a:srgbClr val="888888"/>
                </a:solidFill>
                <a:latin typeface="Calibri"/>
                <a:ea typeface="Calibri"/>
                <a:cs typeface="Calibri"/>
                <a:sym typeface="Calibri"/>
              </a:defRPr>
            </a:lvl4pPr>
            <a:lvl5pPr indent="0" lvl="4" marL="0" marR="0" rtl="0" algn="r">
              <a:spcBef>
                <a:spcPts val="0"/>
              </a:spcBef>
              <a:buNone/>
              <a:defRPr b="0" i="0" sz="2400" u="none" cap="none" strike="noStrike">
                <a:solidFill>
                  <a:srgbClr val="888888"/>
                </a:solidFill>
                <a:latin typeface="Calibri"/>
                <a:ea typeface="Calibri"/>
                <a:cs typeface="Calibri"/>
                <a:sym typeface="Calibri"/>
              </a:defRPr>
            </a:lvl5pPr>
            <a:lvl6pPr indent="0" lvl="5" marL="0" marR="0" rtl="0" algn="r">
              <a:spcBef>
                <a:spcPts val="0"/>
              </a:spcBef>
              <a:buNone/>
              <a:defRPr b="0" i="0" sz="2400" u="none" cap="none" strike="noStrike">
                <a:solidFill>
                  <a:srgbClr val="888888"/>
                </a:solidFill>
                <a:latin typeface="Calibri"/>
                <a:ea typeface="Calibri"/>
                <a:cs typeface="Calibri"/>
                <a:sym typeface="Calibri"/>
              </a:defRPr>
            </a:lvl6pPr>
            <a:lvl7pPr indent="0" lvl="6" marL="0" marR="0" rtl="0" algn="r">
              <a:spcBef>
                <a:spcPts val="0"/>
              </a:spcBef>
              <a:buNone/>
              <a:defRPr b="0" i="0" sz="2400" u="none" cap="none" strike="noStrike">
                <a:solidFill>
                  <a:srgbClr val="888888"/>
                </a:solidFill>
                <a:latin typeface="Calibri"/>
                <a:ea typeface="Calibri"/>
                <a:cs typeface="Calibri"/>
                <a:sym typeface="Calibri"/>
              </a:defRPr>
            </a:lvl7pPr>
            <a:lvl8pPr indent="0" lvl="7" marL="0" marR="0" rtl="0" algn="r">
              <a:spcBef>
                <a:spcPts val="0"/>
              </a:spcBef>
              <a:buNone/>
              <a:defRPr b="0" i="0" sz="2400" u="none" cap="none" strike="noStrike">
                <a:solidFill>
                  <a:srgbClr val="888888"/>
                </a:solidFill>
                <a:latin typeface="Calibri"/>
                <a:ea typeface="Calibri"/>
                <a:cs typeface="Calibri"/>
                <a:sym typeface="Calibri"/>
              </a:defRPr>
            </a:lvl8pPr>
            <a:lvl9pPr indent="0" lvl="8" marL="0" marR="0" rtl="0" algn="r">
              <a:spcBef>
                <a:spcPts val="0"/>
              </a:spcBef>
              <a:buNone/>
              <a:defRPr b="0" i="0" sz="2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87"/>
          <p:cNvSpPr txBox="1"/>
          <p:nvPr>
            <p:ph type="title"/>
          </p:nvPr>
        </p:nvSpPr>
        <p:spPr>
          <a:xfrm>
            <a:off x="1676400" y="730251"/>
            <a:ext cx="21031200"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87"/>
          <p:cNvSpPr txBox="1"/>
          <p:nvPr>
            <p:ph idx="1" type="body"/>
          </p:nvPr>
        </p:nvSpPr>
        <p:spPr>
          <a:xfrm>
            <a:off x="1676400" y="3651250"/>
            <a:ext cx="21031200" cy="8702676"/>
          </a:xfrm>
          <a:prstGeom prst="rect">
            <a:avLst/>
          </a:prstGeom>
          <a:noFill/>
          <a:ln>
            <a:noFill/>
          </a:ln>
        </p:spPr>
        <p:txBody>
          <a:bodyPr anchorCtr="0" anchor="t" bIns="45700" lIns="91425" spcFirstLastPara="1" rIns="91425" wrap="square" tIns="45700">
            <a:norm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5" name="Google Shape;85;p87"/>
          <p:cNvSpPr txBox="1"/>
          <p:nvPr>
            <p:ph idx="10" type="dt"/>
          </p:nvPr>
        </p:nvSpPr>
        <p:spPr>
          <a:xfrm>
            <a:off x="1676400" y="12712701"/>
            <a:ext cx="5486400" cy="7302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24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Google Shape;86;p87"/>
          <p:cNvSpPr txBox="1"/>
          <p:nvPr>
            <p:ph idx="11" type="ftr"/>
          </p:nvPr>
        </p:nvSpPr>
        <p:spPr>
          <a:xfrm>
            <a:off x="8077200" y="12712701"/>
            <a:ext cx="8229600" cy="730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24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87"/>
          <p:cNvSpPr txBox="1"/>
          <p:nvPr>
            <p:ph idx="12" type="sldNum"/>
          </p:nvPr>
        </p:nvSpPr>
        <p:spPr>
          <a:xfrm>
            <a:off x="17221200" y="12712701"/>
            <a:ext cx="5486400" cy="7302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2400">
                <a:solidFill>
                  <a:srgbClr val="888888"/>
                </a:solidFill>
                <a:latin typeface="Calibri"/>
                <a:ea typeface="Calibri"/>
                <a:cs typeface="Calibri"/>
                <a:sym typeface="Calibri"/>
              </a:defRPr>
            </a:lvl1pPr>
            <a:lvl2pPr indent="0" lvl="1" marL="0" marR="0" rtl="0" algn="r">
              <a:spcBef>
                <a:spcPts val="0"/>
              </a:spcBef>
              <a:buNone/>
              <a:defRPr sz="2400">
                <a:solidFill>
                  <a:srgbClr val="888888"/>
                </a:solidFill>
                <a:latin typeface="Calibri"/>
                <a:ea typeface="Calibri"/>
                <a:cs typeface="Calibri"/>
                <a:sym typeface="Calibri"/>
              </a:defRPr>
            </a:lvl2pPr>
            <a:lvl3pPr indent="0" lvl="2" marL="0" marR="0" rtl="0" algn="r">
              <a:spcBef>
                <a:spcPts val="0"/>
              </a:spcBef>
              <a:buNone/>
              <a:defRPr sz="2400">
                <a:solidFill>
                  <a:srgbClr val="888888"/>
                </a:solidFill>
                <a:latin typeface="Calibri"/>
                <a:ea typeface="Calibri"/>
                <a:cs typeface="Calibri"/>
                <a:sym typeface="Calibri"/>
              </a:defRPr>
            </a:lvl3pPr>
            <a:lvl4pPr indent="0" lvl="3" marL="0" marR="0" rtl="0" algn="r">
              <a:spcBef>
                <a:spcPts val="0"/>
              </a:spcBef>
              <a:buNone/>
              <a:defRPr sz="2400">
                <a:solidFill>
                  <a:srgbClr val="888888"/>
                </a:solidFill>
                <a:latin typeface="Calibri"/>
                <a:ea typeface="Calibri"/>
                <a:cs typeface="Calibri"/>
                <a:sym typeface="Calibri"/>
              </a:defRPr>
            </a:lvl4pPr>
            <a:lvl5pPr indent="0" lvl="4" marL="0" marR="0" rtl="0" algn="r">
              <a:spcBef>
                <a:spcPts val="0"/>
              </a:spcBef>
              <a:buNone/>
              <a:defRPr sz="2400">
                <a:solidFill>
                  <a:srgbClr val="888888"/>
                </a:solidFill>
                <a:latin typeface="Calibri"/>
                <a:ea typeface="Calibri"/>
                <a:cs typeface="Calibri"/>
                <a:sym typeface="Calibri"/>
              </a:defRPr>
            </a:lvl5pPr>
            <a:lvl6pPr indent="0" lvl="5" marL="0" marR="0" rtl="0" algn="r">
              <a:spcBef>
                <a:spcPts val="0"/>
              </a:spcBef>
              <a:buNone/>
              <a:defRPr sz="2400">
                <a:solidFill>
                  <a:srgbClr val="888888"/>
                </a:solidFill>
                <a:latin typeface="Calibri"/>
                <a:ea typeface="Calibri"/>
                <a:cs typeface="Calibri"/>
                <a:sym typeface="Calibri"/>
              </a:defRPr>
            </a:lvl6pPr>
            <a:lvl7pPr indent="0" lvl="6" marL="0" marR="0" rtl="0" algn="r">
              <a:spcBef>
                <a:spcPts val="0"/>
              </a:spcBef>
              <a:buNone/>
              <a:defRPr sz="2400">
                <a:solidFill>
                  <a:srgbClr val="888888"/>
                </a:solidFill>
                <a:latin typeface="Calibri"/>
                <a:ea typeface="Calibri"/>
                <a:cs typeface="Calibri"/>
                <a:sym typeface="Calibri"/>
              </a:defRPr>
            </a:lvl7pPr>
            <a:lvl8pPr indent="0" lvl="7" marL="0" marR="0" rtl="0" algn="r">
              <a:spcBef>
                <a:spcPts val="0"/>
              </a:spcBef>
              <a:buNone/>
              <a:defRPr sz="2400">
                <a:solidFill>
                  <a:srgbClr val="888888"/>
                </a:solidFill>
                <a:latin typeface="Calibri"/>
                <a:ea typeface="Calibri"/>
                <a:cs typeface="Calibri"/>
                <a:sym typeface="Calibri"/>
              </a:defRPr>
            </a:lvl8pPr>
            <a:lvl9pPr indent="0" lvl="8" marL="0" marR="0" rtl="0" algn="r">
              <a:spcBef>
                <a:spcPts val="0"/>
              </a:spcBef>
              <a:buNone/>
              <a:defRPr sz="2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jp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jp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jp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jpg"/><Relationship Id="rId4" Type="http://schemas.openxmlformats.org/officeDocument/2006/relationships/image" Target="../media/image52.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jpg"/><Relationship Id="rId4" Type="http://schemas.openxmlformats.org/officeDocument/2006/relationships/hyperlink" Target="https://www.postgresql.org/docs/current/functions-matching.html" TargetMode="External"/><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jp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40.png"/><Relationship Id="rId5"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jpg"/><Relationship Id="rId4" Type="http://schemas.openxmlformats.org/officeDocument/2006/relationships/image" Target="../media/image32.png"/><Relationship Id="rId5" Type="http://schemas.openxmlformats.org/officeDocument/2006/relationships/image" Target="../media/image8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g"/><Relationship Id="rId4" Type="http://schemas.openxmlformats.org/officeDocument/2006/relationships/image" Target="../media/image32.png"/><Relationship Id="rId5"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jpg"/><Relationship Id="rId4" Type="http://schemas.openxmlformats.org/officeDocument/2006/relationships/image" Target="../media/image32.png"/><Relationship Id="rId5" Type="http://schemas.openxmlformats.org/officeDocument/2006/relationships/image" Target="../media/image88.png"/><Relationship Id="rId6" Type="http://schemas.openxmlformats.org/officeDocument/2006/relationships/image" Target="../media/image45.png"/><Relationship Id="rId7"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jp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32.png"/><Relationship Id="rId7"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jpg"/><Relationship Id="rId4" Type="http://schemas.openxmlformats.org/officeDocument/2006/relationships/image" Target="../media/image32.png"/><Relationship Id="rId5" Type="http://schemas.openxmlformats.org/officeDocument/2006/relationships/image" Target="../media/image44.png"/><Relationship Id="rId6" Type="http://schemas.openxmlformats.org/officeDocument/2006/relationships/image" Target="../media/image87.png"/><Relationship Id="rId7"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jp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jp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jpg"/><Relationship Id="rId4" Type="http://schemas.openxmlformats.org/officeDocument/2006/relationships/image" Target="../media/image32.png"/><Relationship Id="rId5"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jp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jp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jp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jpg"/><Relationship Id="rId4"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9.png"/><Relationship Id="rId8"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jpg"/><Relationship Id="rId4"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jp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jp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jp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jp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jpg"/><Relationship Id="rId4" Type="http://schemas.openxmlformats.org/officeDocument/2006/relationships/image" Target="../media/image67.png"/><Relationship Id="rId5"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jp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jp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jp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jp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jpg"/><Relationship Id="rId4" Type="http://schemas.openxmlformats.org/officeDocument/2006/relationships/image" Target="../media/image76.png"/><Relationship Id="rId5" Type="http://schemas.openxmlformats.org/officeDocument/2006/relationships/image" Target="../media/image72.png"/><Relationship Id="rId6"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jpg"/><Relationship Id="rId4" Type="http://schemas.openxmlformats.org/officeDocument/2006/relationships/image" Target="../media/image73.png"/><Relationship Id="rId5"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jp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jp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jpg"/><Relationship Id="rId4" Type="http://schemas.openxmlformats.org/officeDocument/2006/relationships/image" Target="../media/image82.png"/><Relationship Id="rId5"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jp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jpg"/><Relationship Id="rId4" Type="http://schemas.openxmlformats.org/officeDocument/2006/relationships/image" Target="../media/image81.png"/><Relationship Id="rId5" Type="http://schemas.openxmlformats.org/officeDocument/2006/relationships/image" Target="../media/image79.png"/><Relationship Id="rId6"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8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
          <p:cNvSpPr/>
          <p:nvPr/>
        </p:nvSpPr>
        <p:spPr>
          <a:xfrm>
            <a:off x="1" y="9462052"/>
            <a:ext cx="12682330" cy="3697357"/>
          </a:xfrm>
          <a:prstGeom prst="rect">
            <a:avLst/>
          </a:prstGeom>
          <a:gradFill>
            <a:gsLst>
              <a:gs pos="0">
                <a:srgbClr val="000000">
                  <a:alpha val="49803"/>
                </a:srgbClr>
              </a:gs>
              <a:gs pos="61000">
                <a:srgbClr val="000000">
                  <a:alpha val="29803"/>
                </a:srgbClr>
              </a:gs>
              <a:gs pos="100000">
                <a:srgbClr val="FFFFFF">
                  <a:alpha val="18823"/>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1"/>
          <p:cNvSpPr txBox="1"/>
          <p:nvPr/>
        </p:nvSpPr>
        <p:spPr>
          <a:xfrm>
            <a:off x="411742" y="9796002"/>
            <a:ext cx="1126342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O" sz="7200" u="none" cap="none" strike="noStrike">
                <a:solidFill>
                  <a:schemeClr val="lt1"/>
                </a:solidFill>
                <a:latin typeface="Lato"/>
                <a:ea typeface="Lato"/>
                <a:cs typeface="Lato"/>
                <a:sym typeface="Lato"/>
              </a:rPr>
              <a:t>Diseño y Gestión de Bases de Datos con SQL </a:t>
            </a:r>
            <a:endParaRPr/>
          </a:p>
        </p:txBody>
      </p:sp>
      <p:sp>
        <p:nvSpPr>
          <p:cNvPr id="163" name="Google Shape;163;p1"/>
          <p:cNvSpPr txBox="1"/>
          <p:nvPr/>
        </p:nvSpPr>
        <p:spPr>
          <a:xfrm>
            <a:off x="411742" y="12104326"/>
            <a:ext cx="922906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800">
                <a:solidFill>
                  <a:schemeClr val="lt1"/>
                </a:solidFill>
                <a:latin typeface="Roboto"/>
                <a:ea typeface="Roboto"/>
                <a:cs typeface="Roboto"/>
                <a:sym typeface="Roboto"/>
              </a:rPr>
              <a:t>Fundamentos de SQL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10"/>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8" name="Google Shape;738;p10"/>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9" name="Google Shape;739;p10"/>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Roboto"/>
              <a:buNone/>
            </a:pPr>
            <a:r>
              <a:rPr b="0" i="0" lang="es-CO" sz="7200" u="none" cap="none" strike="noStrike">
                <a:solidFill>
                  <a:srgbClr val="000000"/>
                </a:solidFill>
                <a:latin typeface="Roboto"/>
                <a:ea typeface="Roboto"/>
                <a:cs typeface="Roboto"/>
                <a:sym typeface="Roboto"/>
              </a:rPr>
              <a:t>Desafío 1.</a:t>
            </a:r>
            <a:endParaRPr b="0" i="0" sz="7200" u="none" cap="none" strike="noStrike">
              <a:solidFill>
                <a:srgbClr val="000000"/>
              </a:solidFill>
              <a:latin typeface="Roboto"/>
              <a:ea typeface="Roboto"/>
              <a:cs typeface="Roboto"/>
              <a:sym typeface="Roboto"/>
            </a:endParaRPr>
          </a:p>
        </p:txBody>
      </p:sp>
      <p:grpSp>
        <p:nvGrpSpPr>
          <p:cNvPr id="740" name="Google Shape;740;p10"/>
          <p:cNvGrpSpPr/>
          <p:nvPr/>
        </p:nvGrpSpPr>
        <p:grpSpPr>
          <a:xfrm>
            <a:off x="21922690" y="10842237"/>
            <a:ext cx="1720574" cy="1959113"/>
            <a:chOff x="21922690" y="11086899"/>
            <a:chExt cx="1720574" cy="1959113"/>
          </a:xfrm>
        </p:grpSpPr>
        <p:sp>
          <p:nvSpPr>
            <p:cNvPr id="741" name="Google Shape;741;p10"/>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742" name="Google Shape;742;p10"/>
            <p:cNvPicPr preferRelativeResize="0"/>
            <p:nvPr/>
          </p:nvPicPr>
          <p:blipFill rotWithShape="1">
            <a:blip r:embed="rId4">
              <a:alphaModFix/>
            </a:blip>
            <a:srcRect b="0" l="0" r="0" t="0"/>
            <a:stretch/>
          </p:blipFill>
          <p:spPr>
            <a:xfrm>
              <a:off x="21922690" y="11086899"/>
              <a:ext cx="1720574" cy="1720574"/>
            </a:xfrm>
            <a:prstGeom prst="rect">
              <a:avLst/>
            </a:prstGeom>
            <a:noFill/>
            <a:ln>
              <a:noFill/>
            </a:ln>
          </p:spPr>
        </p:pic>
      </p:grpSp>
      <p:sp>
        <p:nvSpPr>
          <p:cNvPr id="743" name="Google Shape;743;p10"/>
          <p:cNvSpPr txBox="1"/>
          <p:nvPr>
            <p:ph idx="1" type="body"/>
          </p:nvPr>
        </p:nvSpPr>
        <p:spPr>
          <a:xfrm>
            <a:off x="12379841" y="3101009"/>
            <a:ext cx="10559671" cy="3118425"/>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¿En qué tabla ubicarías el nombre de los protagonistas de las películas?</a:t>
            </a:r>
            <a:endParaRPr sz="4400">
              <a:latin typeface="Lato"/>
              <a:ea typeface="Lato"/>
              <a:cs typeface="Lato"/>
              <a:sym typeface="Lato"/>
            </a:endParaRPr>
          </a:p>
        </p:txBody>
      </p:sp>
      <p:grpSp>
        <p:nvGrpSpPr>
          <p:cNvPr id="744" name="Google Shape;744;p10"/>
          <p:cNvGrpSpPr/>
          <p:nvPr/>
        </p:nvGrpSpPr>
        <p:grpSpPr>
          <a:xfrm>
            <a:off x="12379841" y="6349951"/>
            <a:ext cx="3980585" cy="1230796"/>
            <a:chOff x="12889395" y="6402456"/>
            <a:chExt cx="3980585" cy="1230796"/>
          </a:xfrm>
        </p:grpSpPr>
        <p:sp>
          <p:nvSpPr>
            <p:cNvPr id="745" name="Google Shape;745;p10"/>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746" name="Google Shape;746;p10"/>
            <p:cNvGrpSpPr/>
            <p:nvPr/>
          </p:nvGrpSpPr>
          <p:grpSpPr>
            <a:xfrm>
              <a:off x="12889395" y="6402456"/>
              <a:ext cx="1230796" cy="1230796"/>
              <a:chOff x="12889395" y="6402456"/>
              <a:chExt cx="1689652" cy="1689652"/>
            </a:xfrm>
          </p:grpSpPr>
          <p:sp>
            <p:nvSpPr>
              <p:cNvPr id="747" name="Google Shape;747;p10"/>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748" name="Google Shape;748;p10"/>
              <p:cNvPicPr preferRelativeResize="0"/>
              <p:nvPr/>
            </p:nvPicPr>
            <p:blipFill rotWithShape="1">
              <a:blip r:embed="rId5">
                <a:alphaModFix/>
              </a:blip>
              <a:srcRect b="0" l="0" r="0" t="0"/>
              <a:stretch/>
            </p:blipFill>
            <p:spPr>
              <a:xfrm>
                <a:off x="12997069" y="6510130"/>
                <a:ext cx="1474304" cy="1474304"/>
              </a:xfrm>
              <a:prstGeom prst="rect">
                <a:avLst/>
              </a:prstGeom>
              <a:noFill/>
              <a:ln>
                <a:noFill/>
              </a:ln>
            </p:spPr>
          </p:pic>
        </p:grpSp>
        <p:sp>
          <p:nvSpPr>
            <p:cNvPr id="749" name="Google Shape;749;p10"/>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ato"/>
                <a:buNone/>
              </a:pPr>
              <a:r>
                <a:rPr b="0" i="0" lang="es-CO" sz="4000" u="none" cap="none" strike="noStrike">
                  <a:solidFill>
                    <a:srgbClr val="FFFFFF"/>
                  </a:solidFill>
                  <a:latin typeface="Lato"/>
                  <a:ea typeface="Lato"/>
                  <a:cs typeface="Lato"/>
                  <a:sym typeface="Lato"/>
                </a:rPr>
                <a:t>PISTAS</a:t>
              </a:r>
              <a:endParaRPr b="0" i="0" sz="4000" u="none" cap="none" strike="noStrike">
                <a:solidFill>
                  <a:srgbClr val="FFFFFF"/>
                </a:solidFill>
                <a:latin typeface="Lato"/>
                <a:ea typeface="Lato"/>
                <a:cs typeface="Lato"/>
                <a:sym typeface="Lato"/>
              </a:endParaRPr>
            </a:p>
          </p:txBody>
        </p:sp>
        <p:sp>
          <p:nvSpPr>
            <p:cNvPr id="750" name="Google Shape;750;p10"/>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51" name="Google Shape;751;p10"/>
          <p:cNvSpPr txBox="1"/>
          <p:nvPr/>
        </p:nvSpPr>
        <p:spPr>
          <a:xfrm>
            <a:off x="13606880" y="8249105"/>
            <a:ext cx="9332632" cy="3118425"/>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rgbClr val="000000"/>
              </a:buClr>
              <a:buSzPts val="4000"/>
              <a:buFont typeface="Courier New"/>
              <a:buChar char="o"/>
            </a:pPr>
            <a:r>
              <a:rPr lang="es-CO" sz="4000">
                <a:solidFill>
                  <a:srgbClr val="000000"/>
                </a:solidFill>
                <a:latin typeface="Lato"/>
                <a:ea typeface="Lato"/>
                <a:cs typeface="Lato"/>
                <a:sym typeface="Lato"/>
              </a:rPr>
              <a:t>Fíjate en las posibles tablas que pudieran tener esa información.</a:t>
            </a:r>
            <a:endParaRPr b="1" i="0" sz="4000" u="none" cap="none" strike="noStrike">
              <a:solidFill>
                <a:srgbClr val="000000"/>
              </a:solidFill>
              <a:latin typeface="Lato"/>
              <a:ea typeface="Lato"/>
              <a:cs typeface="Lato"/>
              <a:sym typeface="Lato"/>
            </a:endParaRPr>
          </a:p>
          <a:p>
            <a:pPr indent="-457200" lvl="0" marL="457200" marR="0" rtl="0" algn="just">
              <a:lnSpc>
                <a:spcPct val="100000"/>
              </a:lnSpc>
              <a:spcBef>
                <a:spcPts val="3200"/>
              </a:spcBef>
              <a:spcAft>
                <a:spcPts val="0"/>
              </a:spcAft>
              <a:buClr>
                <a:srgbClr val="000000"/>
              </a:buClr>
              <a:buSzPts val="4000"/>
              <a:buFont typeface="Courier New"/>
              <a:buChar char="o"/>
            </a:pPr>
            <a:r>
              <a:rPr lang="es-CO" sz="4000">
                <a:solidFill>
                  <a:srgbClr val="000000"/>
                </a:solidFill>
                <a:latin typeface="Lato"/>
                <a:ea typeface="Lato"/>
                <a:cs typeface="Lato"/>
                <a:sym typeface="Lato"/>
              </a:rPr>
              <a:t>U</a:t>
            </a:r>
            <a:r>
              <a:rPr b="0" i="0" lang="es-CO" sz="4000" u="none" cap="none" strike="noStrike">
                <a:solidFill>
                  <a:srgbClr val="000000"/>
                </a:solidFill>
                <a:latin typeface="Lato"/>
                <a:ea typeface="Lato"/>
                <a:cs typeface="Lato"/>
                <a:sym typeface="Lato"/>
              </a:rPr>
              <a:t>sa</a:t>
            </a:r>
            <a:r>
              <a:rPr b="0" i="0" lang="es-CO" sz="4000" u="none" cap="none" strike="noStrike">
                <a:solidFill>
                  <a:srgbClr val="000000"/>
                </a:solidFill>
                <a:latin typeface="Lato"/>
                <a:ea typeface="Lato"/>
                <a:cs typeface="Lato"/>
                <a:sym typeface="Lato"/>
              </a:rPr>
              <a:t> la sentencia</a:t>
            </a:r>
            <a:r>
              <a:rPr b="0" i="0" lang="es-CO" sz="4000" u="none" cap="none" strike="noStrike">
                <a:solidFill>
                  <a:srgbClr val="000000"/>
                </a:solidFill>
                <a:latin typeface="Lato"/>
                <a:ea typeface="Lato"/>
                <a:cs typeface="Lato"/>
                <a:sym typeface="Lato"/>
              </a:rPr>
              <a:t> </a:t>
            </a:r>
            <a:r>
              <a:rPr b="1" i="0" lang="es-CO" sz="4000" u="none" cap="none" strike="noStrike">
                <a:solidFill>
                  <a:srgbClr val="C11C3F"/>
                </a:solidFill>
                <a:latin typeface="Lato"/>
                <a:ea typeface="Lato"/>
                <a:cs typeface="Lato"/>
                <a:sym typeface="Lato"/>
              </a:rPr>
              <a:t>SELECT </a:t>
            </a:r>
            <a:r>
              <a:rPr lang="es-CO" sz="4000">
                <a:solidFill>
                  <a:srgbClr val="000000"/>
                </a:solidFill>
                <a:latin typeface="Lato"/>
                <a:ea typeface="Lato"/>
                <a:cs typeface="Lato"/>
                <a:sym typeface="Lato"/>
              </a:rPr>
              <a:t>para verificar si tu tabla tiene los nombres.</a:t>
            </a:r>
            <a:endParaRPr b="0" i="0" sz="4000" u="none" cap="none" strike="noStrike">
              <a:solidFill>
                <a:srgbClr val="000000"/>
              </a:solidFill>
              <a:latin typeface="Lato"/>
              <a:ea typeface="Lato"/>
              <a:cs typeface="Lato"/>
              <a:sym typeface="Lato"/>
            </a:endParaRPr>
          </a:p>
        </p:txBody>
      </p:sp>
      <p:sp>
        <p:nvSpPr>
          <p:cNvPr id="752" name="Google Shape;752;p10"/>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7200"/>
              <a:buFont typeface="Lato"/>
              <a:buNone/>
            </a:pPr>
            <a:r>
              <a:rPr b="0" i="0" lang="es-CO" sz="7200" u="none" cap="none" strike="noStrike">
                <a:solidFill>
                  <a:srgbClr val="FFFFFF"/>
                </a:solidFill>
                <a:latin typeface="Lato"/>
                <a:ea typeface="Lato"/>
                <a:cs typeface="Lato"/>
                <a:sym typeface="Lato"/>
              </a:rPr>
              <a:t>3:00</a:t>
            </a:r>
            <a:endParaRPr/>
          </a:p>
        </p:txBody>
      </p:sp>
      <p:sp>
        <p:nvSpPr>
          <p:cNvPr id="753" name="Google Shape;753;p10"/>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grpSp>
        <p:nvGrpSpPr>
          <p:cNvPr id="754" name="Google Shape;754;p10"/>
          <p:cNvGrpSpPr/>
          <p:nvPr/>
        </p:nvGrpSpPr>
        <p:grpSpPr>
          <a:xfrm>
            <a:off x="4409693" y="11911524"/>
            <a:ext cx="1647445" cy="1489991"/>
            <a:chOff x="7210805" y="4564306"/>
            <a:chExt cx="2904485" cy="2754985"/>
          </a:xfrm>
        </p:grpSpPr>
        <p:pic>
          <p:nvPicPr>
            <p:cNvPr id="755" name="Google Shape;755;p10"/>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756" name="Google Shape;756;p10"/>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
        <p:nvSpPr>
          <p:cNvPr id="757" name="Google Shape;757;p10"/>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58" name="Google Shape;758;p10"/>
          <p:cNvSpPr txBox="1"/>
          <p:nvPr/>
        </p:nvSpPr>
        <p:spPr>
          <a:xfrm>
            <a:off x="3501121" y="5258733"/>
            <a:ext cx="601721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000"/>
              <a:buFont typeface="Roboto"/>
              <a:buNone/>
            </a:pPr>
            <a:r>
              <a:rPr b="1" i="0" lang="es-CO" sz="4000" u="none" cap="none" strike="noStrike">
                <a:solidFill>
                  <a:srgbClr val="C00000"/>
                </a:solidFill>
                <a:latin typeface="Roboto"/>
                <a:ea typeface="Roboto"/>
                <a:cs typeface="Roboto"/>
                <a:sym typeface="Roboto"/>
              </a:rPr>
              <a:t>SOLUCIÓN</a:t>
            </a:r>
            <a:endParaRPr/>
          </a:p>
        </p:txBody>
      </p:sp>
      <p:sp>
        <p:nvSpPr>
          <p:cNvPr id="759" name="Google Shape;759;p10"/>
          <p:cNvSpPr txBox="1"/>
          <p:nvPr/>
        </p:nvSpPr>
        <p:spPr>
          <a:xfrm>
            <a:off x="3242273" y="6611406"/>
            <a:ext cx="6534915"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4000"/>
              <a:buFont typeface="Consolas"/>
              <a:buNone/>
            </a:pPr>
            <a:r>
              <a:rPr b="1" i="0" lang="es-CO" sz="4000" u="none" cap="none" strike="noStrike">
                <a:solidFill>
                  <a:srgbClr val="C00000"/>
                </a:solidFill>
                <a:latin typeface="Consolas"/>
                <a:ea typeface="Consolas"/>
                <a:cs typeface="Consolas"/>
                <a:sym typeface="Consolas"/>
              </a:rPr>
              <a:t>SELECT</a:t>
            </a:r>
            <a:r>
              <a:rPr b="0" i="0" lang="es-CO" sz="40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C00000"/>
              </a:buClr>
              <a:buSzPts val="4000"/>
              <a:buFont typeface="Consolas"/>
              <a:buNone/>
            </a:pPr>
            <a:r>
              <a:rPr b="1" i="0" lang="es-CO" sz="4000" u="none" cap="none" strike="noStrike">
                <a:solidFill>
                  <a:srgbClr val="C00000"/>
                </a:solidFill>
                <a:latin typeface="Consolas"/>
                <a:ea typeface="Consolas"/>
                <a:cs typeface="Consolas"/>
                <a:sym typeface="Consolas"/>
              </a:rPr>
              <a:t>FROM</a:t>
            </a:r>
            <a:r>
              <a:rPr b="0" i="0" lang="es-CO" sz="4000" u="none" cap="none" strike="noStrike">
                <a:solidFill>
                  <a:srgbClr val="000000"/>
                </a:solidFill>
                <a:latin typeface="Consolas"/>
                <a:ea typeface="Consolas"/>
                <a:cs typeface="Consolas"/>
                <a:sym typeface="Consolas"/>
              </a:rPr>
              <a:t> actor;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xEl>
                                              <p:pRg end="0" st="0"/>
                                            </p:txEl>
                                          </p:spTgt>
                                        </p:tgtEl>
                                        <p:attrNameLst>
                                          <p:attrName>style.visibility</p:attrName>
                                        </p:attrNameLst>
                                      </p:cBhvr>
                                      <p:to>
                                        <p:strVal val="visible"/>
                                      </p:to>
                                    </p:set>
                                    <p:animEffect filter="fade" transition="in">
                                      <p:cBhvr>
                                        <p:cTn dur="500"/>
                                        <p:tgtEl>
                                          <p:spTgt spid="7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0" st="0"/>
                                            </p:txEl>
                                          </p:spTgt>
                                        </p:tgtEl>
                                        <p:attrNameLst>
                                          <p:attrName>style.visibility</p:attrName>
                                        </p:attrNameLst>
                                      </p:cBhvr>
                                      <p:to>
                                        <p:strVal val="visible"/>
                                      </p:to>
                                    </p:set>
                                    <p:animEffect filter="fade" transition="in">
                                      <p:cBhvr>
                                        <p:cTn dur="500"/>
                                        <p:tgtEl>
                                          <p:spTgt spid="7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1" st="1"/>
                                            </p:txEl>
                                          </p:spTgt>
                                        </p:tgtEl>
                                        <p:attrNameLst>
                                          <p:attrName>style.visibility</p:attrName>
                                        </p:attrNameLst>
                                      </p:cBhvr>
                                      <p:to>
                                        <p:strVal val="visible"/>
                                      </p:to>
                                    </p:set>
                                    <p:animEffect filter="fade" transition="in">
                                      <p:cBhvr>
                                        <p:cTn dur="500"/>
                                        <p:tgtEl>
                                          <p:spTgt spid="7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500"/>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3" name="Shape 763"/>
        <p:cNvGrpSpPr/>
        <p:nvPr/>
      </p:nvGrpSpPr>
      <p:grpSpPr>
        <a:xfrm>
          <a:off x="0" y="0"/>
          <a:ext cx="0" cy="0"/>
          <a:chOff x="0" y="0"/>
          <a:chExt cx="0" cy="0"/>
        </a:xfrm>
      </p:grpSpPr>
      <p:sp>
        <p:nvSpPr>
          <p:cNvPr id="764" name="Google Shape;764;p11"/>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DISTINCT</a:t>
            </a:r>
            <a:endParaRPr/>
          </a:p>
        </p:txBody>
      </p:sp>
      <p:sp>
        <p:nvSpPr>
          <p:cNvPr id="765" name="Google Shape;765;p11"/>
          <p:cNvSpPr txBox="1"/>
          <p:nvPr>
            <p:ph idx="1" type="body"/>
          </p:nvPr>
        </p:nvSpPr>
        <p:spPr>
          <a:xfrm>
            <a:off x="3168502" y="3651250"/>
            <a:ext cx="18011554" cy="2516468"/>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chemeClr val="dk1"/>
              </a:buClr>
              <a:buSzPts val="4400"/>
              <a:buChar char="•"/>
            </a:pPr>
            <a:r>
              <a:rPr lang="es-CO" sz="4400">
                <a:latin typeface="Lato"/>
                <a:ea typeface="Lato"/>
                <a:cs typeface="Lato"/>
                <a:sym typeface="Lato"/>
              </a:rPr>
              <a:t>Permite conocer los </a:t>
            </a:r>
            <a:r>
              <a:rPr b="1" lang="es-CO" sz="4400">
                <a:latin typeface="Lato"/>
                <a:ea typeface="Lato"/>
                <a:cs typeface="Lato"/>
                <a:sym typeface="Lato"/>
              </a:rPr>
              <a:t>valores únicos </a:t>
            </a:r>
            <a:r>
              <a:rPr lang="es-CO" sz="4400">
                <a:latin typeface="Lato"/>
                <a:ea typeface="Lato"/>
                <a:cs typeface="Lato"/>
                <a:sym typeface="Lato"/>
              </a:rPr>
              <a:t>de una columna dada.</a:t>
            </a:r>
            <a:endParaRPr/>
          </a:p>
          <a:p>
            <a:pPr indent="-177800" lvl="0" marL="457200" rtl="0" algn="l">
              <a:lnSpc>
                <a:spcPct val="90000"/>
              </a:lnSpc>
              <a:spcBef>
                <a:spcPts val="2000"/>
              </a:spcBef>
              <a:spcAft>
                <a:spcPts val="0"/>
              </a:spcAft>
              <a:buClr>
                <a:schemeClr val="dk1"/>
              </a:buClr>
              <a:buSzPts val="4400"/>
              <a:buNone/>
            </a:pPr>
            <a:r>
              <a:t/>
            </a:r>
            <a:endParaRPr sz="4400"/>
          </a:p>
        </p:txBody>
      </p:sp>
      <p:pic>
        <p:nvPicPr>
          <p:cNvPr id="766" name="Google Shape;766;p11"/>
          <p:cNvPicPr preferRelativeResize="0"/>
          <p:nvPr/>
        </p:nvPicPr>
        <p:blipFill rotWithShape="1">
          <a:blip r:embed="rId4">
            <a:alphaModFix/>
          </a:blip>
          <a:srcRect b="19355" l="4679" r="4679" t="18847"/>
          <a:stretch/>
        </p:blipFill>
        <p:spPr>
          <a:xfrm>
            <a:off x="3432048" y="5456637"/>
            <a:ext cx="17519904" cy="2802726"/>
          </a:xfrm>
          <a:prstGeom prst="rect">
            <a:avLst/>
          </a:prstGeom>
          <a:noFill/>
          <a:ln>
            <a:noFill/>
          </a:ln>
        </p:spPr>
      </p:pic>
      <p:sp>
        <p:nvSpPr>
          <p:cNvPr id="767" name="Google Shape;767;p11"/>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1" name="Shape 771"/>
        <p:cNvGrpSpPr/>
        <p:nvPr/>
      </p:nvGrpSpPr>
      <p:grpSpPr>
        <a:xfrm>
          <a:off x="0" y="0"/>
          <a:ext cx="0" cy="0"/>
          <a:chOff x="0" y="0"/>
          <a:chExt cx="0" cy="0"/>
        </a:xfrm>
      </p:grpSpPr>
      <p:sp>
        <p:nvSpPr>
          <p:cNvPr id="772" name="Google Shape;772;p12"/>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COUNT</a:t>
            </a:r>
            <a:endParaRPr/>
          </a:p>
        </p:txBody>
      </p:sp>
      <p:sp>
        <p:nvSpPr>
          <p:cNvPr id="773" name="Google Shape;773;p12"/>
          <p:cNvSpPr txBox="1"/>
          <p:nvPr>
            <p:ph idx="1" type="body"/>
          </p:nvPr>
        </p:nvSpPr>
        <p:spPr>
          <a:xfrm>
            <a:off x="3168502" y="3651250"/>
            <a:ext cx="18011554" cy="2516468"/>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chemeClr val="dk1"/>
              </a:buClr>
              <a:buSzPts val="4400"/>
              <a:buChar char="•"/>
            </a:pPr>
            <a:r>
              <a:rPr lang="es-CO" sz="4400">
                <a:latin typeface="Lato"/>
                <a:ea typeface="Lato"/>
                <a:cs typeface="Lato"/>
                <a:sym typeface="Lato"/>
              </a:rPr>
              <a:t>Permite contar el número de filas que resultan de una consulta.</a:t>
            </a:r>
            <a:endParaRPr/>
          </a:p>
          <a:p>
            <a:pPr indent="-177800" lvl="0" marL="457200" rtl="0" algn="l">
              <a:lnSpc>
                <a:spcPct val="90000"/>
              </a:lnSpc>
              <a:spcBef>
                <a:spcPts val="2000"/>
              </a:spcBef>
              <a:spcAft>
                <a:spcPts val="0"/>
              </a:spcAft>
              <a:buClr>
                <a:schemeClr val="dk1"/>
              </a:buClr>
              <a:buSzPts val="4400"/>
              <a:buNone/>
            </a:pPr>
            <a:r>
              <a:t/>
            </a:r>
            <a:endParaRPr sz="4400"/>
          </a:p>
        </p:txBody>
      </p:sp>
      <p:sp>
        <p:nvSpPr>
          <p:cNvPr id="774" name="Google Shape;774;p12"/>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pic>
        <p:nvPicPr>
          <p:cNvPr id="775" name="Google Shape;775;p12"/>
          <p:cNvPicPr preferRelativeResize="0"/>
          <p:nvPr/>
        </p:nvPicPr>
        <p:blipFill rotWithShape="1">
          <a:blip r:embed="rId4">
            <a:alphaModFix/>
          </a:blip>
          <a:srcRect b="17735" l="4893" r="4894" t="17736"/>
          <a:stretch/>
        </p:blipFill>
        <p:spPr>
          <a:xfrm>
            <a:off x="3414327" y="6751916"/>
            <a:ext cx="17519904" cy="2802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9" name="Shape 779"/>
        <p:cNvGrpSpPr/>
        <p:nvPr/>
      </p:nvGrpSpPr>
      <p:grpSpPr>
        <a:xfrm>
          <a:off x="0" y="0"/>
          <a:ext cx="0" cy="0"/>
          <a:chOff x="0" y="0"/>
          <a:chExt cx="0" cy="0"/>
        </a:xfrm>
      </p:grpSpPr>
      <p:sp>
        <p:nvSpPr>
          <p:cNvPr id="780" name="Google Shape;780;p13"/>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COUNT</a:t>
            </a:r>
            <a:endParaRPr/>
          </a:p>
        </p:txBody>
      </p:sp>
      <p:sp>
        <p:nvSpPr>
          <p:cNvPr id="781" name="Google Shape;781;p13"/>
          <p:cNvSpPr txBox="1"/>
          <p:nvPr>
            <p:ph idx="1" type="body"/>
          </p:nvPr>
        </p:nvSpPr>
        <p:spPr>
          <a:xfrm>
            <a:off x="3168502" y="3651250"/>
            <a:ext cx="18011554" cy="2516468"/>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chemeClr val="dk1"/>
              </a:buClr>
              <a:buSzPts val="4400"/>
              <a:buChar char="•"/>
            </a:pPr>
            <a:r>
              <a:rPr lang="es-CO" sz="4400">
                <a:latin typeface="Lato"/>
                <a:ea typeface="Lato"/>
                <a:cs typeface="Lato"/>
                <a:sym typeface="Lato"/>
              </a:rPr>
              <a:t>Permite contar el número de filas que resultan de la consulta.</a:t>
            </a:r>
            <a:endParaRPr/>
          </a:p>
          <a:p>
            <a:pPr indent="-457200" lvl="0" marL="457200" rtl="0" algn="l">
              <a:lnSpc>
                <a:spcPct val="100000"/>
              </a:lnSpc>
              <a:spcBef>
                <a:spcPts val="2000"/>
              </a:spcBef>
              <a:spcAft>
                <a:spcPts val="0"/>
              </a:spcAft>
              <a:buClr>
                <a:schemeClr val="dk1"/>
              </a:buClr>
              <a:buSzPts val="4400"/>
              <a:buChar char="•"/>
            </a:pPr>
            <a:r>
              <a:rPr lang="es-CO" sz="4400">
                <a:latin typeface="Lato"/>
                <a:ea typeface="Lato"/>
                <a:cs typeface="Lato"/>
                <a:sym typeface="Lato"/>
              </a:rPr>
              <a:t>Se puede usar junto con DISTINCT para saber el número de valores únicos.</a:t>
            </a:r>
            <a:endParaRPr/>
          </a:p>
          <a:p>
            <a:pPr indent="-177800" lvl="0" marL="457200" rtl="0" algn="l">
              <a:lnSpc>
                <a:spcPct val="90000"/>
              </a:lnSpc>
              <a:spcBef>
                <a:spcPts val="2000"/>
              </a:spcBef>
              <a:spcAft>
                <a:spcPts val="0"/>
              </a:spcAft>
              <a:buClr>
                <a:schemeClr val="dk1"/>
              </a:buClr>
              <a:buSzPts val="4400"/>
              <a:buNone/>
            </a:pPr>
            <a:r>
              <a:t/>
            </a:r>
            <a:endParaRPr sz="4400"/>
          </a:p>
        </p:txBody>
      </p:sp>
      <p:pic>
        <p:nvPicPr>
          <p:cNvPr id="782" name="Google Shape;782;p13"/>
          <p:cNvPicPr preferRelativeResize="0"/>
          <p:nvPr/>
        </p:nvPicPr>
        <p:blipFill rotWithShape="1">
          <a:blip r:embed="rId4">
            <a:alphaModFix/>
          </a:blip>
          <a:srcRect b="19968" l="5023" r="4999" t="19928"/>
          <a:stretch/>
        </p:blipFill>
        <p:spPr>
          <a:xfrm>
            <a:off x="3491345" y="6705600"/>
            <a:ext cx="17493672" cy="2924174"/>
          </a:xfrm>
          <a:prstGeom prst="rect">
            <a:avLst/>
          </a:prstGeom>
          <a:noFill/>
          <a:ln>
            <a:noFill/>
          </a:ln>
        </p:spPr>
      </p:pic>
      <p:sp>
        <p:nvSpPr>
          <p:cNvPr id="783" name="Google Shape;783;p13"/>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784" name="Google Shape;784;p13"/>
          <p:cNvSpPr txBox="1"/>
          <p:nvPr/>
        </p:nvSpPr>
        <p:spPr>
          <a:xfrm>
            <a:off x="6188150" y="9997536"/>
            <a:ext cx="155067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3600">
                <a:solidFill>
                  <a:srgbClr val="FF2F92"/>
                </a:solidFill>
                <a:latin typeface="Consolas"/>
                <a:ea typeface="Consolas"/>
                <a:cs typeface="Consolas"/>
                <a:sym typeface="Consolas"/>
              </a:rPr>
              <a:t>COUNT() </a:t>
            </a:r>
            <a:r>
              <a:rPr lang="es-CO" sz="3600">
                <a:solidFill>
                  <a:srgbClr val="525252"/>
                </a:solidFill>
                <a:latin typeface="Arial"/>
                <a:ea typeface="Arial"/>
                <a:cs typeface="Arial"/>
                <a:sym typeface="Arial"/>
              </a:rPr>
              <a:t>Cuenta el número de registros de...</a:t>
            </a:r>
            <a:endParaRPr/>
          </a:p>
          <a:p>
            <a:pPr indent="0" lvl="0" marL="0" marR="0" rtl="0" algn="l">
              <a:spcBef>
                <a:spcPts val="0"/>
              </a:spcBef>
              <a:spcAft>
                <a:spcPts val="0"/>
              </a:spcAft>
              <a:buNone/>
            </a:pPr>
            <a:r>
              <a:rPr lang="es-CO" sz="3600">
                <a:solidFill>
                  <a:srgbClr val="FF2F92"/>
                </a:solidFill>
                <a:latin typeface="Consolas"/>
                <a:ea typeface="Consolas"/>
                <a:cs typeface="Consolas"/>
                <a:sym typeface="Consolas"/>
              </a:rPr>
              <a:t>DISTINCT() </a:t>
            </a:r>
            <a:r>
              <a:rPr lang="es-CO" sz="3600">
                <a:solidFill>
                  <a:srgbClr val="525252"/>
                </a:solidFill>
                <a:latin typeface="Arial"/>
                <a:ea typeface="Arial"/>
                <a:cs typeface="Arial"/>
                <a:sym typeface="Arial"/>
              </a:rPr>
              <a:t>… la columna habiendo omitido valores repetidos de… </a:t>
            </a:r>
            <a:endParaRPr sz="3600">
              <a:solidFill>
                <a:srgbClr val="525252"/>
              </a:solidFill>
              <a:latin typeface="Arial"/>
              <a:ea typeface="Arial"/>
              <a:cs typeface="Arial"/>
              <a:sym typeface="Arial"/>
            </a:endParaRPr>
          </a:p>
          <a:p>
            <a:pPr indent="0" lvl="0" marL="0" marR="0" rtl="0" algn="l">
              <a:spcBef>
                <a:spcPts val="0"/>
              </a:spcBef>
              <a:spcAft>
                <a:spcPts val="0"/>
              </a:spcAft>
              <a:buNone/>
            </a:pPr>
            <a:r>
              <a:rPr lang="es-CO" sz="3600">
                <a:solidFill>
                  <a:srgbClr val="FF2F92"/>
                </a:solidFill>
                <a:latin typeface="Consolas"/>
                <a:ea typeface="Consolas"/>
                <a:cs typeface="Consolas"/>
                <a:sym typeface="Consolas"/>
              </a:rPr>
              <a:t>departamento </a:t>
            </a:r>
            <a:r>
              <a:rPr lang="es-CO" sz="3600">
                <a:solidFill>
                  <a:srgbClr val="525252"/>
                </a:solidFill>
                <a:latin typeface="Arial"/>
                <a:ea typeface="Arial"/>
                <a:cs typeface="Arial"/>
                <a:sym typeface="Arial"/>
              </a:rPr>
              <a:t>… el campo departamento.</a:t>
            </a:r>
            <a:endParaRPr sz="3600">
              <a:solidFill>
                <a:srgbClr val="525252"/>
              </a:solidFill>
              <a:latin typeface="Arial"/>
              <a:ea typeface="Arial"/>
              <a:cs typeface="Arial"/>
              <a:sym typeface="Arial"/>
            </a:endParaRPr>
          </a:p>
        </p:txBody>
      </p:sp>
      <p:grpSp>
        <p:nvGrpSpPr>
          <p:cNvPr id="785" name="Google Shape;785;p13"/>
          <p:cNvGrpSpPr/>
          <p:nvPr/>
        </p:nvGrpSpPr>
        <p:grpSpPr>
          <a:xfrm>
            <a:off x="4860267" y="8144540"/>
            <a:ext cx="1327883" cy="2570038"/>
            <a:chOff x="5072917" y="9820656"/>
            <a:chExt cx="1327883" cy="1722881"/>
          </a:xfrm>
        </p:grpSpPr>
        <p:sp>
          <p:nvSpPr>
            <p:cNvPr id="786" name="Google Shape;786;p13"/>
            <p:cNvSpPr/>
            <p:nvPr/>
          </p:nvSpPr>
          <p:spPr>
            <a:xfrm>
              <a:off x="5072917" y="9820656"/>
              <a:ext cx="1327883" cy="1722881"/>
            </a:xfrm>
            <a:custGeom>
              <a:rect b="b" l="l" r="r" t="t"/>
              <a:pathLst>
                <a:path extrusionOk="0" h="1722881" w="1327883">
                  <a:moveTo>
                    <a:pt x="1327883" y="1389888"/>
                  </a:moveTo>
                  <a:cubicBezTo>
                    <a:pt x="721331" y="1624584"/>
                    <a:pt x="114779" y="1859280"/>
                    <a:pt x="11147" y="1627632"/>
                  </a:cubicBezTo>
                  <a:cubicBezTo>
                    <a:pt x="-92485" y="1395984"/>
                    <a:pt x="556739" y="259080"/>
                    <a:pt x="706091" y="0"/>
                  </a:cubicBezTo>
                </a:path>
              </a:pathLst>
            </a:custGeom>
            <a:noFill/>
            <a:ln cap="flat" cmpd="sng" w="28575">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87" name="Google Shape;787;p13"/>
            <p:cNvCxnSpPr>
              <a:stCxn id="786" idx="2"/>
            </p:cNvCxnSpPr>
            <p:nvPr/>
          </p:nvCxnSpPr>
          <p:spPr>
            <a:xfrm flipH="1">
              <a:off x="5700408" y="9820656"/>
              <a:ext cx="78600" cy="78300"/>
            </a:xfrm>
            <a:prstGeom prst="straightConnector1">
              <a:avLst/>
            </a:prstGeom>
            <a:noFill/>
            <a:ln cap="flat" cmpd="sng" w="28575">
              <a:solidFill>
                <a:srgbClr val="FF2F92"/>
              </a:solidFill>
              <a:prstDash val="solid"/>
              <a:miter lim="800000"/>
              <a:headEnd len="sm" w="sm" type="none"/>
              <a:tailEnd len="sm" w="sm" type="none"/>
            </a:ln>
          </p:spPr>
        </p:cxnSp>
        <p:cxnSp>
          <p:nvCxnSpPr>
            <p:cNvPr id="788" name="Google Shape;788;p13"/>
            <p:cNvCxnSpPr/>
            <p:nvPr/>
          </p:nvCxnSpPr>
          <p:spPr>
            <a:xfrm flipH="1">
              <a:off x="5779008" y="9820656"/>
              <a:ext cx="1007" cy="107715"/>
            </a:xfrm>
            <a:prstGeom prst="straightConnector1">
              <a:avLst/>
            </a:prstGeom>
            <a:noFill/>
            <a:ln cap="flat" cmpd="sng" w="28575">
              <a:solidFill>
                <a:srgbClr val="FF2F92"/>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500"/>
                                        <p:tgtEl>
                                          <p:spTgt spid="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2" name="Shape 792"/>
        <p:cNvGrpSpPr/>
        <p:nvPr/>
      </p:nvGrpSpPr>
      <p:grpSpPr>
        <a:xfrm>
          <a:off x="0" y="0"/>
          <a:ext cx="0" cy="0"/>
          <a:chOff x="0" y="0"/>
          <a:chExt cx="0" cy="0"/>
        </a:xfrm>
      </p:grpSpPr>
      <p:sp>
        <p:nvSpPr>
          <p:cNvPr id="793" name="Google Shape;793;p14"/>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4" name="Google Shape;794;p14"/>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5" name="Google Shape;795;p14"/>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WHERE</a:t>
            </a:r>
            <a:endParaRPr/>
          </a:p>
        </p:txBody>
      </p:sp>
      <p:sp>
        <p:nvSpPr>
          <p:cNvPr id="796" name="Google Shape;796;p14"/>
          <p:cNvSpPr txBox="1"/>
          <p:nvPr>
            <p:ph idx="1" type="body"/>
          </p:nvPr>
        </p:nvSpPr>
        <p:spPr>
          <a:xfrm>
            <a:off x="3168502" y="3651250"/>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Se utiliza para </a:t>
            </a:r>
            <a:r>
              <a:rPr b="1" lang="es-CO" sz="4400">
                <a:latin typeface="Lato"/>
                <a:ea typeface="Lato"/>
                <a:cs typeface="Lato"/>
                <a:sym typeface="Lato"/>
              </a:rPr>
              <a:t>filtrar filas </a:t>
            </a:r>
            <a:r>
              <a:rPr lang="es-CO" sz="4400">
                <a:latin typeface="Lato"/>
                <a:ea typeface="Lato"/>
                <a:cs typeface="Lato"/>
                <a:sym typeface="Lato"/>
              </a:rPr>
              <a:t>en una consulta mostrando </a:t>
            </a:r>
            <a:r>
              <a:rPr b="1" lang="es-CO" sz="4400">
                <a:latin typeface="Lato"/>
                <a:ea typeface="Lato"/>
                <a:cs typeface="Lato"/>
                <a:sym typeface="Lato"/>
              </a:rPr>
              <a:t>solo aquellas que cumplen con una condición</a:t>
            </a:r>
            <a:r>
              <a:rPr lang="es-CO" sz="4400">
                <a:latin typeface="Lato"/>
                <a:ea typeface="Lato"/>
                <a:cs typeface="Lato"/>
                <a:sym typeface="Lato"/>
              </a:rPr>
              <a:t>.</a:t>
            </a:r>
            <a:endParaRPr/>
          </a:p>
          <a:p>
            <a:pPr indent="-457200" lvl="0" marL="457200" rtl="0" algn="l">
              <a:lnSpc>
                <a:spcPct val="110000"/>
              </a:lnSpc>
              <a:spcBef>
                <a:spcPts val="2000"/>
              </a:spcBef>
              <a:spcAft>
                <a:spcPts val="0"/>
              </a:spcAft>
              <a:buClr>
                <a:schemeClr val="dk1"/>
              </a:buClr>
              <a:buSzPts val="4400"/>
              <a:buChar char="•"/>
            </a:pPr>
            <a:r>
              <a:rPr lang="es-CO" sz="4400">
                <a:latin typeface="Lato"/>
                <a:ea typeface="Lato"/>
                <a:cs typeface="Lato"/>
                <a:sym typeface="Lato"/>
              </a:rPr>
              <a:t>Las condiciones se definen usando </a:t>
            </a:r>
            <a:r>
              <a:rPr b="1" lang="es-CO" sz="4400">
                <a:latin typeface="Lato"/>
                <a:ea typeface="Lato"/>
                <a:cs typeface="Lato"/>
                <a:sym typeface="Lato"/>
              </a:rPr>
              <a:t>operadores de comparación.</a:t>
            </a:r>
            <a:endParaRPr/>
          </a:p>
        </p:txBody>
      </p:sp>
      <p:graphicFrame>
        <p:nvGraphicFramePr>
          <p:cNvPr id="797" name="Google Shape;797;p14"/>
          <p:cNvGraphicFramePr/>
          <p:nvPr/>
        </p:nvGraphicFramePr>
        <p:xfrm>
          <a:off x="4064000" y="6757376"/>
          <a:ext cx="3000000" cy="3000000"/>
        </p:xfrm>
        <a:graphic>
          <a:graphicData uri="http://schemas.openxmlformats.org/drawingml/2006/table">
            <a:tbl>
              <a:tblPr bandRow="1" firstRow="1">
                <a:noFill/>
                <a:tableStyleId>{ACA30FD3-A93A-46F5-B1C6-CF7D351290EB}</a:tableStyleId>
              </a:tblPr>
              <a:tblGrid>
                <a:gridCol w="8128000"/>
                <a:gridCol w="8128000"/>
              </a:tblGrid>
              <a:tr h="905500">
                <a:tc>
                  <a:txBody>
                    <a:bodyPr/>
                    <a:lstStyle/>
                    <a:p>
                      <a:pPr indent="0" lvl="0" marL="0" marR="0" rtl="0" algn="ctr">
                        <a:spcBef>
                          <a:spcPts val="0"/>
                        </a:spcBef>
                        <a:spcAft>
                          <a:spcPts val="0"/>
                        </a:spcAft>
                        <a:buNone/>
                      </a:pPr>
                      <a:r>
                        <a:rPr b="1" lang="es-CO" sz="3600" u="none" cap="none" strike="noStrike">
                          <a:solidFill>
                            <a:srgbClr val="3F3F3F"/>
                          </a:solidFill>
                          <a:latin typeface="Lato"/>
                          <a:ea typeface="Lato"/>
                          <a:cs typeface="Lato"/>
                          <a:sym typeface="Lato"/>
                        </a:rPr>
                        <a:t>Operador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b="1" lang="es-CO" sz="3600" u="none" cap="none" strike="noStrike">
                          <a:solidFill>
                            <a:srgbClr val="3F3F3F"/>
                          </a:solidFill>
                          <a:latin typeface="Lato"/>
                          <a:ea typeface="Lato"/>
                          <a:cs typeface="Lato"/>
                          <a:sym typeface="Lato"/>
                        </a:rPr>
                        <a:t>Descripción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solidFill>
                      <a:srgbClr val="FFFFFF">
                        <a:alpha val="72156"/>
                      </a:srgbClr>
                    </a:solidFill>
                  </a:tcPr>
                </a:tc>
              </a:tr>
              <a:tr h="819250">
                <a:tc>
                  <a:txBody>
                    <a:bodyPr/>
                    <a:lstStyle/>
                    <a:p>
                      <a:pPr indent="0" lvl="0" marL="0" marR="0" rtl="0" algn="ctr">
                        <a:spcBef>
                          <a:spcPts val="0"/>
                        </a:spcBef>
                        <a:spcAft>
                          <a:spcPts val="0"/>
                        </a:spcAft>
                        <a:buNone/>
                      </a:pPr>
                      <a:r>
                        <a:rPr lang="es-CO" sz="3200" u="none" cap="none" strike="noStrike">
                          <a:solidFill>
                            <a:srgbClr val="3F3F3F"/>
                          </a:solidFill>
                          <a:latin typeface="Consolas"/>
                          <a:ea typeface="Consolas"/>
                          <a:cs typeface="Consolas"/>
                          <a:sym typeface="Consolas"/>
                        </a:rPr>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Igual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r>
              <a:tr h="819250">
                <a:tc>
                  <a:txBody>
                    <a:bodyPr/>
                    <a:lstStyle/>
                    <a:p>
                      <a:pPr indent="0" lvl="0" marL="0" marR="0" rtl="0" algn="ctr">
                        <a:spcBef>
                          <a:spcPts val="0"/>
                        </a:spcBef>
                        <a:spcAft>
                          <a:spcPts val="0"/>
                        </a:spcAft>
                        <a:buNone/>
                      </a:pPr>
                      <a:r>
                        <a:rPr lang="es-CO" sz="3200" u="none" cap="none" strike="noStrike">
                          <a:solidFill>
                            <a:srgbClr val="3F3F3F"/>
                          </a:solidFill>
                          <a:latin typeface="Consolas"/>
                          <a:ea typeface="Consolas"/>
                          <a:cs typeface="Consolas"/>
                          <a:sym typeface="Consolas"/>
                        </a:rPr>
                        <a:t>&gt;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Mayor que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r>
              <a:tr h="819250">
                <a:tc>
                  <a:txBody>
                    <a:bodyPr/>
                    <a:lstStyle/>
                    <a:p>
                      <a:pPr indent="0" lvl="0" marL="0" marR="0" rtl="0" algn="ctr">
                        <a:spcBef>
                          <a:spcPts val="0"/>
                        </a:spcBef>
                        <a:spcAft>
                          <a:spcPts val="0"/>
                        </a:spcAft>
                        <a:buNone/>
                      </a:pPr>
                      <a:r>
                        <a:rPr lang="es-CO" sz="3200" u="none" cap="none" strike="noStrike">
                          <a:solidFill>
                            <a:srgbClr val="3F3F3F"/>
                          </a:solidFill>
                          <a:latin typeface="Consolas"/>
                          <a:ea typeface="Consolas"/>
                          <a:cs typeface="Consolas"/>
                          <a:sym typeface="Consolas"/>
                        </a:rPr>
                        <a:t>&lt;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Menor que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r>
              <a:tr h="819250">
                <a:tc>
                  <a:txBody>
                    <a:bodyPr/>
                    <a:lstStyle/>
                    <a:p>
                      <a:pPr indent="0" lvl="0" marL="0" marR="0" rtl="0" algn="ctr">
                        <a:spcBef>
                          <a:spcPts val="0"/>
                        </a:spcBef>
                        <a:spcAft>
                          <a:spcPts val="0"/>
                        </a:spcAft>
                        <a:buNone/>
                      </a:pPr>
                      <a:r>
                        <a:rPr lang="es-CO" sz="3200" u="none" cap="none" strike="noStrike">
                          <a:solidFill>
                            <a:srgbClr val="3F3F3F"/>
                          </a:solidFill>
                          <a:latin typeface="Consolas"/>
                          <a:ea typeface="Consolas"/>
                          <a:cs typeface="Consolas"/>
                          <a:sym typeface="Consolas"/>
                        </a:rPr>
                        <a:t>&gt;=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Mayor o igual que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r>
              <a:tr h="819250">
                <a:tc>
                  <a:txBody>
                    <a:bodyPr/>
                    <a:lstStyle/>
                    <a:p>
                      <a:pPr indent="0" lvl="0" marL="0" marR="0" rtl="0" algn="ctr">
                        <a:spcBef>
                          <a:spcPts val="0"/>
                        </a:spcBef>
                        <a:spcAft>
                          <a:spcPts val="0"/>
                        </a:spcAft>
                        <a:buNone/>
                      </a:pPr>
                      <a:r>
                        <a:rPr lang="es-CO" sz="3200" u="none" cap="none" strike="noStrike">
                          <a:solidFill>
                            <a:srgbClr val="3F3F3F"/>
                          </a:solidFill>
                          <a:latin typeface="Consolas"/>
                          <a:ea typeface="Consolas"/>
                          <a:cs typeface="Consolas"/>
                          <a:sym typeface="Consolas"/>
                        </a:rPr>
                        <a:t>&lt;=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Menor o igual que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r>
              <a:tr h="819250">
                <a:tc>
                  <a:txBody>
                    <a:bodyPr/>
                    <a:lstStyle/>
                    <a:p>
                      <a:pPr indent="0" lvl="0" marL="0" marR="0" rtl="0" algn="ctr">
                        <a:spcBef>
                          <a:spcPts val="0"/>
                        </a:spcBef>
                        <a:spcAft>
                          <a:spcPts val="0"/>
                        </a:spcAft>
                        <a:buNone/>
                      </a:pPr>
                      <a:r>
                        <a:rPr lang="es-CO" sz="3200" u="none" cap="none" strike="noStrike">
                          <a:solidFill>
                            <a:srgbClr val="3F3F3F"/>
                          </a:solidFill>
                          <a:latin typeface="Consolas"/>
                          <a:ea typeface="Consolas"/>
                          <a:cs typeface="Consolas"/>
                          <a:sym typeface="Consolas"/>
                        </a:rPr>
                        <a:t>&lt;&gt;</a:t>
                      </a:r>
                      <a:r>
                        <a:rPr lang="es-CO" sz="3200" u="none" cap="none" strike="noStrike">
                          <a:latin typeface="Roboto"/>
                          <a:ea typeface="Roboto"/>
                          <a:cs typeface="Roboto"/>
                          <a:sym typeface="Roboto"/>
                        </a:rPr>
                        <a:t> </a:t>
                      </a:r>
                      <a:r>
                        <a:rPr lang="es-CO" sz="3200" u="none" cap="none" strike="noStrike">
                          <a:solidFill>
                            <a:srgbClr val="FF0000"/>
                          </a:solidFill>
                          <a:latin typeface="Roboto"/>
                          <a:ea typeface="Roboto"/>
                          <a:cs typeface="Roboto"/>
                          <a:sym typeface="Roboto"/>
                        </a:rPr>
                        <a:t>o</a:t>
                      </a:r>
                      <a:r>
                        <a:rPr lang="es-CO" sz="3200" u="none" cap="none" strike="noStrike">
                          <a:latin typeface="Roboto"/>
                          <a:ea typeface="Roboto"/>
                          <a:cs typeface="Roboto"/>
                          <a:sym typeface="Roboto"/>
                        </a:rPr>
                        <a:t> </a:t>
                      </a:r>
                      <a:r>
                        <a:rPr lang="es-CO" sz="3200" u="none" cap="none" strike="noStrike">
                          <a:solidFill>
                            <a:srgbClr val="3F3F3F"/>
                          </a:solidFill>
                          <a:latin typeface="Consolas"/>
                          <a:ea typeface="Consolas"/>
                          <a:cs typeface="Consolas"/>
                          <a:sym typeface="Consolas"/>
                        </a:rPr>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4"/>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Diferente 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4"/>
                      </a:solidFill>
                      <a:prstDash val="solid"/>
                      <a:round/>
                      <a:headEnd len="sm" w="sm" type="none"/>
                      <a:tailEnd len="sm" w="sm" type="none"/>
                    </a:lnB>
                    <a:solidFill>
                      <a:srgbClr val="FFFFFF">
                        <a:alpha val="72156"/>
                      </a:srgbClr>
                    </a:solidFill>
                  </a:tcPr>
                </a:tc>
              </a:tr>
            </a:tbl>
          </a:graphicData>
        </a:graphic>
      </p:graphicFrame>
      <p:sp>
        <p:nvSpPr>
          <p:cNvPr id="798" name="Google Shape;798;p14"/>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2" name="Shape 802"/>
        <p:cNvGrpSpPr/>
        <p:nvPr/>
      </p:nvGrpSpPr>
      <p:grpSpPr>
        <a:xfrm>
          <a:off x="0" y="0"/>
          <a:ext cx="0" cy="0"/>
          <a:chOff x="0" y="0"/>
          <a:chExt cx="0" cy="0"/>
        </a:xfrm>
      </p:grpSpPr>
      <p:sp>
        <p:nvSpPr>
          <p:cNvPr id="803" name="Google Shape;803;p15"/>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4" name="Google Shape;804;p15"/>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5" name="Google Shape;805;p15"/>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WHERE</a:t>
            </a:r>
            <a:endParaRPr/>
          </a:p>
        </p:txBody>
      </p:sp>
      <p:sp>
        <p:nvSpPr>
          <p:cNvPr id="806" name="Google Shape;806;p15"/>
          <p:cNvSpPr txBox="1"/>
          <p:nvPr>
            <p:ph idx="1" type="body"/>
          </p:nvPr>
        </p:nvSpPr>
        <p:spPr>
          <a:xfrm>
            <a:off x="3168502" y="3651250"/>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Se utiliza para </a:t>
            </a:r>
            <a:r>
              <a:rPr b="1" lang="es-CO" sz="4400">
                <a:latin typeface="Lato"/>
                <a:ea typeface="Lato"/>
                <a:cs typeface="Lato"/>
                <a:sym typeface="Lato"/>
              </a:rPr>
              <a:t>filtrar filas </a:t>
            </a:r>
            <a:r>
              <a:rPr lang="es-CO" sz="4400">
                <a:latin typeface="Lato"/>
                <a:ea typeface="Lato"/>
                <a:cs typeface="Lato"/>
                <a:sym typeface="Lato"/>
              </a:rPr>
              <a:t>en una consulta mostrando </a:t>
            </a:r>
            <a:r>
              <a:rPr b="1" lang="es-CO" sz="4400">
                <a:latin typeface="Lato"/>
                <a:ea typeface="Lato"/>
                <a:cs typeface="Lato"/>
                <a:sym typeface="Lato"/>
              </a:rPr>
              <a:t>solo aquellas que cumplen con una condición.</a:t>
            </a:r>
            <a:endParaRPr/>
          </a:p>
        </p:txBody>
      </p:sp>
      <p:pic>
        <p:nvPicPr>
          <p:cNvPr id="807" name="Google Shape;807;p15"/>
          <p:cNvPicPr preferRelativeResize="0"/>
          <p:nvPr/>
        </p:nvPicPr>
        <p:blipFill rotWithShape="1">
          <a:blip r:embed="rId4">
            <a:alphaModFix/>
          </a:blip>
          <a:srcRect b="19691" l="4926" r="4900" t="19642"/>
          <a:stretch/>
        </p:blipFill>
        <p:spPr>
          <a:xfrm>
            <a:off x="3432048" y="6682154"/>
            <a:ext cx="17519904" cy="3404382"/>
          </a:xfrm>
          <a:prstGeom prst="roundRect">
            <a:avLst>
              <a:gd fmla="val 2142" name="adj"/>
            </a:avLst>
          </a:prstGeom>
          <a:noFill/>
          <a:ln>
            <a:noFill/>
          </a:ln>
        </p:spPr>
      </p:pic>
      <p:sp>
        <p:nvSpPr>
          <p:cNvPr id="808" name="Google Shape;808;p15"/>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2" name="Shape 812"/>
        <p:cNvGrpSpPr/>
        <p:nvPr/>
      </p:nvGrpSpPr>
      <p:grpSpPr>
        <a:xfrm>
          <a:off x="0" y="0"/>
          <a:ext cx="0" cy="0"/>
          <a:chOff x="0" y="0"/>
          <a:chExt cx="0" cy="0"/>
        </a:xfrm>
      </p:grpSpPr>
      <p:sp>
        <p:nvSpPr>
          <p:cNvPr id="813" name="Google Shape;813;p16"/>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4" name="Google Shape;814;p16"/>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5" name="Google Shape;815;p16"/>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WHERE</a:t>
            </a:r>
            <a:endParaRPr/>
          </a:p>
        </p:txBody>
      </p:sp>
      <p:sp>
        <p:nvSpPr>
          <p:cNvPr id="816" name="Google Shape;816;p16"/>
          <p:cNvSpPr txBox="1"/>
          <p:nvPr>
            <p:ph idx="1" type="body"/>
          </p:nvPr>
        </p:nvSpPr>
        <p:spPr>
          <a:xfrm>
            <a:off x="3168502" y="3651250"/>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Se utiliza para </a:t>
            </a:r>
            <a:r>
              <a:rPr b="1" lang="es-CO" sz="4400">
                <a:latin typeface="Lato"/>
                <a:ea typeface="Lato"/>
                <a:cs typeface="Lato"/>
                <a:sym typeface="Lato"/>
              </a:rPr>
              <a:t>filtrar filas </a:t>
            </a:r>
            <a:r>
              <a:rPr lang="es-CO" sz="4400">
                <a:latin typeface="Lato"/>
                <a:ea typeface="Lato"/>
                <a:cs typeface="Lato"/>
                <a:sym typeface="Lato"/>
              </a:rPr>
              <a:t>en una consulta mostrando </a:t>
            </a:r>
            <a:r>
              <a:rPr b="1" lang="es-CO" sz="4400">
                <a:latin typeface="Lato"/>
                <a:ea typeface="Lato"/>
                <a:cs typeface="Lato"/>
                <a:sym typeface="Lato"/>
              </a:rPr>
              <a:t>solo aquellas que cumplen con una condición.</a:t>
            </a:r>
            <a:endParaRPr/>
          </a:p>
          <a:p>
            <a:pPr indent="-457200" lvl="0" marL="457200" rtl="0" algn="l">
              <a:lnSpc>
                <a:spcPct val="110000"/>
              </a:lnSpc>
              <a:spcBef>
                <a:spcPts val="2000"/>
              </a:spcBef>
              <a:spcAft>
                <a:spcPts val="0"/>
              </a:spcAft>
              <a:buClr>
                <a:schemeClr val="dk1"/>
              </a:buClr>
              <a:buSzPts val="4400"/>
              <a:buChar char="•"/>
            </a:pPr>
            <a:r>
              <a:rPr lang="es-CO" sz="4400">
                <a:latin typeface="Lato"/>
                <a:ea typeface="Lato"/>
                <a:cs typeface="Lato"/>
                <a:sym typeface="Lato"/>
              </a:rPr>
              <a:t>Se pueden añadir varias condiciones simultáneas en la consulta usando los operadores lógicos </a:t>
            </a:r>
            <a:r>
              <a:rPr b="1" lang="es-CO" sz="4400">
                <a:latin typeface="Lato"/>
                <a:ea typeface="Lato"/>
                <a:cs typeface="Lato"/>
                <a:sym typeface="Lato"/>
              </a:rPr>
              <a:t>AND</a:t>
            </a:r>
            <a:r>
              <a:rPr lang="es-CO" sz="4400">
                <a:latin typeface="Lato"/>
                <a:ea typeface="Lato"/>
                <a:cs typeface="Lato"/>
                <a:sym typeface="Lato"/>
              </a:rPr>
              <a:t>, </a:t>
            </a:r>
            <a:r>
              <a:rPr b="1" lang="es-CO" sz="4400">
                <a:latin typeface="Lato"/>
                <a:ea typeface="Lato"/>
                <a:cs typeface="Lato"/>
                <a:sym typeface="Lato"/>
              </a:rPr>
              <a:t>OR</a:t>
            </a:r>
            <a:r>
              <a:rPr lang="es-CO" sz="4400">
                <a:latin typeface="Lato"/>
                <a:ea typeface="Lato"/>
                <a:cs typeface="Lato"/>
                <a:sym typeface="Lato"/>
              </a:rPr>
              <a:t> y </a:t>
            </a:r>
            <a:r>
              <a:rPr b="1" lang="es-CO" sz="4400">
                <a:latin typeface="Lato"/>
                <a:ea typeface="Lato"/>
                <a:cs typeface="Lato"/>
                <a:sym typeface="Lato"/>
              </a:rPr>
              <a:t>NOT</a:t>
            </a:r>
            <a:endParaRPr/>
          </a:p>
        </p:txBody>
      </p:sp>
      <p:pic>
        <p:nvPicPr>
          <p:cNvPr id="817" name="Google Shape;817;p16"/>
          <p:cNvPicPr preferRelativeResize="0"/>
          <p:nvPr/>
        </p:nvPicPr>
        <p:blipFill rotWithShape="1">
          <a:blip r:embed="rId4">
            <a:alphaModFix/>
          </a:blip>
          <a:srcRect b="17988" l="5181" r="5181" t="19644"/>
          <a:stretch/>
        </p:blipFill>
        <p:spPr>
          <a:xfrm>
            <a:off x="3432048" y="7576676"/>
            <a:ext cx="17519904" cy="3206750"/>
          </a:xfrm>
          <a:prstGeom prst="roundRect">
            <a:avLst>
              <a:gd fmla="val 2142" name="adj"/>
            </a:avLst>
          </a:prstGeom>
          <a:noFill/>
          <a:ln>
            <a:noFill/>
          </a:ln>
        </p:spPr>
      </p:pic>
      <p:sp>
        <p:nvSpPr>
          <p:cNvPr id="818" name="Google Shape;818;p16"/>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2" name="Shape 822"/>
        <p:cNvGrpSpPr/>
        <p:nvPr/>
      </p:nvGrpSpPr>
      <p:grpSpPr>
        <a:xfrm>
          <a:off x="0" y="0"/>
          <a:ext cx="0" cy="0"/>
          <a:chOff x="0" y="0"/>
          <a:chExt cx="0" cy="0"/>
        </a:xfrm>
      </p:grpSpPr>
      <p:sp>
        <p:nvSpPr>
          <p:cNvPr id="823" name="Google Shape;823;p17"/>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4" name="Google Shape;824;p17"/>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5" name="Google Shape;825;p17"/>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Desafío 1.</a:t>
            </a:r>
            <a:endParaRPr sz="7200">
              <a:solidFill>
                <a:schemeClr val="dk1"/>
              </a:solidFill>
              <a:latin typeface="Roboto"/>
              <a:ea typeface="Roboto"/>
              <a:cs typeface="Roboto"/>
              <a:sym typeface="Roboto"/>
            </a:endParaRPr>
          </a:p>
        </p:txBody>
      </p:sp>
      <p:grpSp>
        <p:nvGrpSpPr>
          <p:cNvPr id="826" name="Google Shape;826;p17"/>
          <p:cNvGrpSpPr/>
          <p:nvPr/>
        </p:nvGrpSpPr>
        <p:grpSpPr>
          <a:xfrm>
            <a:off x="21922690" y="10842237"/>
            <a:ext cx="1720574" cy="1959113"/>
            <a:chOff x="21922690" y="11086899"/>
            <a:chExt cx="1720574" cy="1959113"/>
          </a:xfrm>
        </p:grpSpPr>
        <p:sp>
          <p:nvSpPr>
            <p:cNvPr id="827" name="Google Shape;827;p17"/>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28" name="Google Shape;828;p17"/>
            <p:cNvPicPr preferRelativeResize="0"/>
            <p:nvPr/>
          </p:nvPicPr>
          <p:blipFill rotWithShape="1">
            <a:blip r:embed="rId4">
              <a:alphaModFix/>
            </a:blip>
            <a:srcRect b="0" l="0" r="0" t="0"/>
            <a:stretch/>
          </p:blipFill>
          <p:spPr>
            <a:xfrm>
              <a:off x="21922690" y="11086899"/>
              <a:ext cx="1720574" cy="1720574"/>
            </a:xfrm>
            <a:prstGeom prst="rect">
              <a:avLst/>
            </a:prstGeom>
            <a:noFill/>
            <a:ln>
              <a:noFill/>
            </a:ln>
          </p:spPr>
        </p:pic>
      </p:grpSp>
      <p:sp>
        <p:nvSpPr>
          <p:cNvPr id="829" name="Google Shape;829;p17"/>
          <p:cNvSpPr txBox="1"/>
          <p:nvPr>
            <p:ph idx="1" type="body"/>
          </p:nvPr>
        </p:nvSpPr>
        <p:spPr>
          <a:xfrm>
            <a:off x="12379841" y="3101009"/>
            <a:ext cx="10559671" cy="3118425"/>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Se le va a enviar un correo promocional personalizado a </a:t>
            </a:r>
            <a:r>
              <a:rPr b="1" lang="es-CO" sz="4400">
                <a:latin typeface="Lato"/>
                <a:ea typeface="Lato"/>
                <a:cs typeface="Lato"/>
                <a:sym typeface="Lato"/>
              </a:rPr>
              <a:t>todos</a:t>
            </a:r>
            <a:r>
              <a:rPr lang="es-CO" sz="4400">
                <a:latin typeface="Lato"/>
                <a:ea typeface="Lato"/>
                <a:cs typeface="Lato"/>
                <a:sym typeface="Lato"/>
              </a:rPr>
              <a:t> nuestros clientes. Para ello, se necesita conocer su </a:t>
            </a:r>
            <a:r>
              <a:rPr b="1" lang="es-CO" sz="4400">
                <a:latin typeface="Lato"/>
                <a:ea typeface="Lato"/>
                <a:cs typeface="Lato"/>
                <a:sym typeface="Lato"/>
              </a:rPr>
              <a:t>nombre</a:t>
            </a:r>
            <a:r>
              <a:rPr lang="es-CO" sz="4400">
                <a:latin typeface="Lato"/>
                <a:ea typeface="Lato"/>
                <a:cs typeface="Lato"/>
                <a:sym typeface="Lato"/>
              </a:rPr>
              <a:t>, </a:t>
            </a:r>
            <a:r>
              <a:rPr b="1" lang="es-CO" sz="4400">
                <a:latin typeface="Lato"/>
                <a:ea typeface="Lato"/>
                <a:cs typeface="Lato"/>
                <a:sym typeface="Lato"/>
              </a:rPr>
              <a:t>apellido</a:t>
            </a:r>
            <a:r>
              <a:rPr lang="es-CO" sz="4400">
                <a:latin typeface="Lato"/>
                <a:ea typeface="Lato"/>
                <a:cs typeface="Lato"/>
                <a:sym typeface="Lato"/>
              </a:rPr>
              <a:t> y </a:t>
            </a:r>
            <a:r>
              <a:rPr b="1" lang="es-CO" sz="4400">
                <a:latin typeface="Lato"/>
                <a:ea typeface="Lato"/>
                <a:cs typeface="Lato"/>
                <a:sym typeface="Lato"/>
              </a:rPr>
              <a:t>correo electrónico</a:t>
            </a:r>
            <a:r>
              <a:rPr lang="es-CO" sz="4400">
                <a:latin typeface="Lato"/>
                <a:ea typeface="Lato"/>
                <a:cs typeface="Lato"/>
                <a:sym typeface="Lato"/>
              </a:rPr>
              <a:t>. </a:t>
            </a:r>
            <a:endParaRPr/>
          </a:p>
        </p:txBody>
      </p:sp>
      <p:grpSp>
        <p:nvGrpSpPr>
          <p:cNvPr id="830" name="Google Shape;830;p17"/>
          <p:cNvGrpSpPr/>
          <p:nvPr/>
        </p:nvGrpSpPr>
        <p:grpSpPr>
          <a:xfrm>
            <a:off x="12379841" y="6349951"/>
            <a:ext cx="3980585" cy="1230796"/>
            <a:chOff x="12889395" y="6402456"/>
            <a:chExt cx="3980585" cy="1230796"/>
          </a:xfrm>
        </p:grpSpPr>
        <p:sp>
          <p:nvSpPr>
            <p:cNvPr id="831" name="Google Shape;831;p17"/>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32" name="Google Shape;832;p17"/>
            <p:cNvGrpSpPr/>
            <p:nvPr/>
          </p:nvGrpSpPr>
          <p:grpSpPr>
            <a:xfrm>
              <a:off x="12889395" y="6402456"/>
              <a:ext cx="1230796" cy="1230796"/>
              <a:chOff x="12889395" y="6402456"/>
              <a:chExt cx="1689652" cy="1689652"/>
            </a:xfrm>
          </p:grpSpPr>
          <p:sp>
            <p:nvSpPr>
              <p:cNvPr id="833" name="Google Shape;833;p17"/>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4" name="Google Shape;834;p17"/>
              <p:cNvPicPr preferRelativeResize="0"/>
              <p:nvPr/>
            </p:nvPicPr>
            <p:blipFill rotWithShape="1">
              <a:blip r:embed="rId5">
                <a:alphaModFix/>
              </a:blip>
              <a:srcRect b="0" l="0" r="0" t="0"/>
              <a:stretch/>
            </p:blipFill>
            <p:spPr>
              <a:xfrm>
                <a:off x="12997069" y="6510130"/>
                <a:ext cx="1474304" cy="1474304"/>
              </a:xfrm>
              <a:prstGeom prst="rect">
                <a:avLst/>
              </a:prstGeom>
              <a:noFill/>
              <a:ln>
                <a:noFill/>
              </a:ln>
            </p:spPr>
          </p:pic>
        </p:grpSp>
        <p:sp>
          <p:nvSpPr>
            <p:cNvPr id="835" name="Google Shape;835;p17"/>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000">
                  <a:solidFill>
                    <a:schemeClr val="lt1"/>
                  </a:solidFill>
                  <a:latin typeface="Lato"/>
                  <a:ea typeface="Lato"/>
                  <a:cs typeface="Lato"/>
                  <a:sym typeface="Lato"/>
                </a:rPr>
                <a:t>PISTAS</a:t>
              </a:r>
              <a:endParaRPr sz="4000">
                <a:solidFill>
                  <a:schemeClr val="lt1"/>
                </a:solidFill>
                <a:latin typeface="Lato"/>
                <a:ea typeface="Lato"/>
                <a:cs typeface="Lato"/>
                <a:sym typeface="Lato"/>
              </a:endParaRPr>
            </a:p>
          </p:txBody>
        </p:sp>
        <p:sp>
          <p:nvSpPr>
            <p:cNvPr id="836" name="Google Shape;836;p17"/>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37" name="Google Shape;837;p17"/>
          <p:cNvSpPr txBox="1"/>
          <p:nvPr/>
        </p:nvSpPr>
        <p:spPr>
          <a:xfrm>
            <a:off x="13606880" y="8249105"/>
            <a:ext cx="9332632" cy="3118425"/>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chemeClr val="dk1"/>
              </a:buClr>
              <a:buSzPts val="4000"/>
              <a:buFont typeface="Courier New"/>
              <a:buChar char="o"/>
            </a:pPr>
            <a:r>
              <a:rPr lang="es-CO" sz="4000">
                <a:solidFill>
                  <a:schemeClr val="dk1"/>
                </a:solidFill>
                <a:latin typeface="Lato"/>
                <a:ea typeface="Lato"/>
                <a:cs typeface="Lato"/>
                <a:sym typeface="Lato"/>
              </a:rPr>
              <a:t>Utiliza la tabla </a:t>
            </a:r>
            <a:r>
              <a:rPr b="1" lang="es-CO" sz="4000">
                <a:solidFill>
                  <a:schemeClr val="dk1"/>
                </a:solidFill>
                <a:latin typeface="Lato"/>
                <a:ea typeface="Lato"/>
                <a:cs typeface="Lato"/>
                <a:sym typeface="Lato"/>
              </a:rPr>
              <a:t>customer</a:t>
            </a:r>
            <a:endParaRPr b="1" sz="4000">
              <a:solidFill>
                <a:schemeClr val="dk1"/>
              </a:solidFill>
              <a:latin typeface="Lato"/>
              <a:ea typeface="Lato"/>
              <a:cs typeface="Lato"/>
              <a:sym typeface="Lato"/>
            </a:endParaRPr>
          </a:p>
          <a:p>
            <a:pPr indent="-457200" lvl="0" marL="457200" marR="0" rtl="0" algn="just">
              <a:lnSpc>
                <a:spcPct val="100000"/>
              </a:lnSpc>
              <a:spcBef>
                <a:spcPts val="3200"/>
              </a:spcBef>
              <a:spcAft>
                <a:spcPts val="0"/>
              </a:spcAft>
              <a:buClr>
                <a:schemeClr val="dk1"/>
              </a:buClr>
              <a:buSzPts val="4000"/>
              <a:buFont typeface="Courier New"/>
              <a:buChar char="o"/>
            </a:pPr>
            <a:r>
              <a:rPr lang="es-CO" sz="4000">
                <a:solidFill>
                  <a:schemeClr val="dk1"/>
                </a:solidFill>
                <a:latin typeface="Lato"/>
                <a:ea typeface="Lato"/>
                <a:cs typeface="Lato"/>
                <a:sym typeface="Lato"/>
              </a:rPr>
              <a:t>Puedes usar </a:t>
            </a:r>
            <a:r>
              <a:rPr b="1" lang="es-CO" sz="4000">
                <a:solidFill>
                  <a:srgbClr val="C11C3F"/>
                </a:solidFill>
                <a:latin typeface="Lato"/>
                <a:ea typeface="Lato"/>
                <a:cs typeface="Lato"/>
                <a:sym typeface="Lato"/>
              </a:rPr>
              <a:t>SELECT</a:t>
            </a:r>
            <a:r>
              <a:rPr lang="es-CO" sz="4000">
                <a:solidFill>
                  <a:srgbClr val="C11C3F"/>
                </a:solidFill>
                <a:latin typeface="Lato"/>
                <a:ea typeface="Lato"/>
                <a:cs typeface="Lato"/>
                <a:sym typeface="Lato"/>
              </a:rPr>
              <a:t> * </a:t>
            </a:r>
            <a:r>
              <a:rPr b="1" lang="es-CO" sz="4000">
                <a:solidFill>
                  <a:srgbClr val="C11C3F"/>
                </a:solidFill>
                <a:latin typeface="Lato"/>
                <a:ea typeface="Lato"/>
                <a:cs typeface="Lato"/>
                <a:sym typeface="Lato"/>
              </a:rPr>
              <a:t>FROM</a:t>
            </a:r>
            <a:r>
              <a:rPr lang="es-CO" sz="4000">
                <a:solidFill>
                  <a:srgbClr val="C11C3F"/>
                </a:solidFill>
                <a:latin typeface="Lato"/>
                <a:ea typeface="Lato"/>
                <a:cs typeface="Lato"/>
                <a:sym typeface="Lato"/>
              </a:rPr>
              <a:t> customer;</a:t>
            </a:r>
            <a:r>
              <a:rPr lang="es-CO" sz="4000">
                <a:solidFill>
                  <a:schemeClr val="dk1"/>
                </a:solidFill>
                <a:latin typeface="Lato"/>
                <a:ea typeface="Lato"/>
                <a:cs typeface="Lato"/>
                <a:sym typeface="Lato"/>
              </a:rPr>
              <a:t> para ver todas las columnas de la tabla.</a:t>
            </a:r>
            <a:endParaRPr/>
          </a:p>
        </p:txBody>
      </p:sp>
      <p:sp>
        <p:nvSpPr>
          <p:cNvPr id="838" name="Google Shape;838;p17"/>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3:00</a:t>
            </a:r>
            <a:endParaRPr/>
          </a:p>
        </p:txBody>
      </p:sp>
      <p:sp>
        <p:nvSpPr>
          <p:cNvPr id="839" name="Google Shape;839;p17"/>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pSp>
        <p:nvGrpSpPr>
          <p:cNvPr id="840" name="Google Shape;840;p17"/>
          <p:cNvGrpSpPr/>
          <p:nvPr/>
        </p:nvGrpSpPr>
        <p:grpSpPr>
          <a:xfrm>
            <a:off x="4409693" y="11911524"/>
            <a:ext cx="1647445" cy="1489991"/>
            <a:chOff x="7210805" y="4564306"/>
            <a:chExt cx="2904485" cy="2754985"/>
          </a:xfrm>
        </p:grpSpPr>
        <p:pic>
          <p:nvPicPr>
            <p:cNvPr id="841" name="Google Shape;841;p17"/>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842" name="Google Shape;842;p17"/>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
        <p:nvSpPr>
          <p:cNvPr id="843" name="Google Shape;843;p17"/>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17"/>
          <p:cNvSpPr txBox="1"/>
          <p:nvPr/>
        </p:nvSpPr>
        <p:spPr>
          <a:xfrm>
            <a:off x="3501121" y="5258733"/>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rgbClr val="C00000"/>
                </a:solidFill>
                <a:latin typeface="Roboto"/>
                <a:ea typeface="Roboto"/>
                <a:cs typeface="Roboto"/>
                <a:sym typeface="Roboto"/>
              </a:rPr>
              <a:t>SOLUCIÓN</a:t>
            </a:r>
            <a:endParaRPr/>
          </a:p>
        </p:txBody>
      </p:sp>
      <p:sp>
        <p:nvSpPr>
          <p:cNvPr id="845" name="Google Shape;845;p17"/>
          <p:cNvSpPr txBox="1"/>
          <p:nvPr/>
        </p:nvSpPr>
        <p:spPr>
          <a:xfrm>
            <a:off x="3242273" y="6611406"/>
            <a:ext cx="653491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r>
              <a:rPr lang="es-CO" sz="4000">
                <a:solidFill>
                  <a:schemeClr val="dk1"/>
                </a:solidFill>
                <a:latin typeface="Consolas"/>
                <a:ea typeface="Consolas"/>
                <a:cs typeface="Consolas"/>
                <a:sym typeface="Consolas"/>
              </a:rPr>
              <a:t> first_name, last_name, email</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FROM</a:t>
            </a:r>
            <a:r>
              <a:rPr lang="es-CO" sz="4000">
                <a:solidFill>
                  <a:schemeClr val="dk1"/>
                </a:solidFill>
                <a:latin typeface="Consolas"/>
                <a:ea typeface="Consolas"/>
                <a:cs typeface="Consolas"/>
                <a:sym typeface="Consolas"/>
              </a:rPr>
              <a:t> customer;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xEl>
                                              <p:pRg end="0" st="0"/>
                                            </p:txEl>
                                          </p:spTgt>
                                        </p:tgtEl>
                                        <p:attrNameLst>
                                          <p:attrName>style.visibility</p:attrName>
                                        </p:attrNameLst>
                                      </p:cBhvr>
                                      <p:to>
                                        <p:strVal val="visible"/>
                                      </p:to>
                                    </p:set>
                                    <p:animEffect filter="fade" transition="in">
                                      <p:cBhvr>
                                        <p:cTn dur="500"/>
                                        <p:tgtEl>
                                          <p:spTgt spid="8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5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0" st="0"/>
                                            </p:txEl>
                                          </p:spTgt>
                                        </p:tgtEl>
                                        <p:attrNameLst>
                                          <p:attrName>style.visibility</p:attrName>
                                        </p:attrNameLst>
                                      </p:cBhvr>
                                      <p:to>
                                        <p:strVal val="visible"/>
                                      </p:to>
                                    </p:set>
                                    <p:animEffect filter="fade" transition="in">
                                      <p:cBhvr>
                                        <p:cTn dur="500"/>
                                        <p:tgtEl>
                                          <p:spTgt spid="8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1" st="1"/>
                                            </p:txEl>
                                          </p:spTgt>
                                        </p:tgtEl>
                                        <p:attrNameLst>
                                          <p:attrName>style.visibility</p:attrName>
                                        </p:attrNameLst>
                                      </p:cBhvr>
                                      <p:to>
                                        <p:strVal val="visible"/>
                                      </p:to>
                                    </p:set>
                                    <p:animEffect filter="fade" transition="in">
                                      <p:cBhvr>
                                        <p:cTn dur="500"/>
                                        <p:tgtEl>
                                          <p:spTgt spid="8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500"/>
                                        <p:tgtEl>
                                          <p:spTgt spid="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5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sp>
        <p:nvSpPr>
          <p:cNvPr id="850" name="Google Shape;850;p18"/>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1" name="Google Shape;851;p18"/>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2" name="Google Shape;852;p18"/>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Desafío 1.</a:t>
            </a:r>
            <a:endParaRPr sz="7200">
              <a:solidFill>
                <a:schemeClr val="dk1"/>
              </a:solidFill>
              <a:latin typeface="Roboto"/>
              <a:ea typeface="Roboto"/>
              <a:cs typeface="Roboto"/>
              <a:sym typeface="Roboto"/>
            </a:endParaRPr>
          </a:p>
        </p:txBody>
      </p:sp>
      <p:sp>
        <p:nvSpPr>
          <p:cNvPr id="853" name="Google Shape;853;p18"/>
          <p:cNvSpPr txBox="1"/>
          <p:nvPr>
            <p:ph idx="1" type="body"/>
          </p:nvPr>
        </p:nvSpPr>
        <p:spPr>
          <a:xfrm>
            <a:off x="12379841" y="3101009"/>
            <a:ext cx="10559671" cy="2129359"/>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¡Un cliente olvidó su billetera en la tienda! Necesitamos su contacto (email) para informarle. Su nombre es Nancy Thomas.</a:t>
            </a:r>
            <a:endParaRPr/>
          </a:p>
        </p:txBody>
      </p:sp>
      <p:grpSp>
        <p:nvGrpSpPr>
          <p:cNvPr id="854" name="Google Shape;854;p18"/>
          <p:cNvGrpSpPr/>
          <p:nvPr/>
        </p:nvGrpSpPr>
        <p:grpSpPr>
          <a:xfrm>
            <a:off x="12379841" y="5683915"/>
            <a:ext cx="3980585" cy="1230796"/>
            <a:chOff x="12889395" y="6402456"/>
            <a:chExt cx="3980585" cy="1230796"/>
          </a:xfrm>
        </p:grpSpPr>
        <p:sp>
          <p:nvSpPr>
            <p:cNvPr id="855" name="Google Shape;855;p18"/>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56" name="Google Shape;856;p18"/>
            <p:cNvGrpSpPr/>
            <p:nvPr/>
          </p:nvGrpSpPr>
          <p:grpSpPr>
            <a:xfrm>
              <a:off x="12889395" y="6402456"/>
              <a:ext cx="1230796" cy="1230796"/>
              <a:chOff x="12889395" y="6402456"/>
              <a:chExt cx="1689652" cy="1689652"/>
            </a:xfrm>
          </p:grpSpPr>
          <p:sp>
            <p:nvSpPr>
              <p:cNvPr id="857" name="Google Shape;857;p18"/>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8" name="Google Shape;858;p18"/>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859" name="Google Shape;859;p18"/>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000">
                  <a:solidFill>
                    <a:schemeClr val="lt1"/>
                  </a:solidFill>
                  <a:latin typeface="Lato"/>
                  <a:ea typeface="Lato"/>
                  <a:cs typeface="Lato"/>
                  <a:sym typeface="Lato"/>
                </a:rPr>
                <a:t>PISTAS</a:t>
              </a:r>
              <a:endParaRPr sz="4000">
                <a:solidFill>
                  <a:schemeClr val="lt1"/>
                </a:solidFill>
                <a:latin typeface="Lato"/>
                <a:ea typeface="Lato"/>
                <a:cs typeface="Lato"/>
                <a:sym typeface="Lato"/>
              </a:endParaRPr>
            </a:p>
          </p:txBody>
        </p:sp>
        <p:sp>
          <p:nvSpPr>
            <p:cNvPr id="860" name="Google Shape;860;p18"/>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61" name="Google Shape;861;p18"/>
          <p:cNvSpPr txBox="1"/>
          <p:nvPr/>
        </p:nvSpPr>
        <p:spPr>
          <a:xfrm>
            <a:off x="13606880" y="7446691"/>
            <a:ext cx="9332632" cy="3937652"/>
          </a:xfrm>
          <a:prstGeom prst="rect">
            <a:avLst/>
          </a:prstGeom>
          <a:noFill/>
          <a:ln>
            <a:noFill/>
          </a:ln>
        </p:spPr>
        <p:txBody>
          <a:bodyPr anchorCtr="0" anchor="t" bIns="45700" lIns="91425" spcFirstLastPara="1" rIns="91425" wrap="square" tIns="45700">
            <a:normAutofit fontScale="85000" lnSpcReduction="20000"/>
          </a:bodyPr>
          <a:lstStyle/>
          <a:p>
            <a:pPr indent="-457200" lvl="0" marL="457200" marR="0" rtl="0" algn="just">
              <a:lnSpc>
                <a:spcPct val="100000"/>
              </a:lnSpc>
              <a:spcBef>
                <a:spcPts val="0"/>
              </a:spcBef>
              <a:spcAft>
                <a:spcPts val="0"/>
              </a:spcAft>
              <a:buClr>
                <a:schemeClr val="dk1"/>
              </a:buClr>
              <a:buSzPct val="100000"/>
              <a:buFont typeface="Courier New"/>
              <a:buChar char="o"/>
            </a:pPr>
            <a:r>
              <a:rPr lang="es-CO" sz="4400">
                <a:solidFill>
                  <a:schemeClr val="dk1"/>
                </a:solidFill>
                <a:latin typeface="Lato"/>
                <a:ea typeface="Lato"/>
                <a:cs typeface="Lato"/>
                <a:sym typeface="Lato"/>
              </a:rPr>
              <a:t>Utiliza la tabla </a:t>
            </a:r>
            <a:r>
              <a:rPr b="1" lang="es-CO" sz="4400">
                <a:solidFill>
                  <a:schemeClr val="dk1"/>
                </a:solidFill>
                <a:latin typeface="Lato"/>
                <a:ea typeface="Lato"/>
                <a:cs typeface="Lato"/>
                <a:sym typeface="Lato"/>
              </a:rPr>
              <a:t>customer</a:t>
            </a:r>
            <a:endParaRPr b="1" sz="4400">
              <a:solidFill>
                <a:schemeClr val="dk1"/>
              </a:solidFill>
              <a:latin typeface="Lato"/>
              <a:ea typeface="Lato"/>
              <a:cs typeface="Lato"/>
              <a:sym typeface="Lato"/>
            </a:endParaRPr>
          </a:p>
          <a:p>
            <a:pPr indent="-457200" lvl="0" marL="457200" marR="0" rtl="0" algn="just">
              <a:lnSpc>
                <a:spcPct val="100000"/>
              </a:lnSpc>
              <a:spcBef>
                <a:spcPts val="3200"/>
              </a:spcBef>
              <a:spcAft>
                <a:spcPts val="0"/>
              </a:spcAft>
              <a:buClr>
                <a:schemeClr val="dk1"/>
              </a:buClr>
              <a:buSzPct val="100000"/>
              <a:buFont typeface="Courier New"/>
              <a:buChar char="o"/>
            </a:pPr>
            <a:r>
              <a:rPr lang="es-CO" sz="4400">
                <a:solidFill>
                  <a:schemeClr val="dk1"/>
                </a:solidFill>
                <a:latin typeface="Lato"/>
                <a:ea typeface="Lato"/>
                <a:cs typeface="Lato"/>
                <a:sym typeface="Lato"/>
              </a:rPr>
              <a:t>Utiliza </a:t>
            </a:r>
            <a:r>
              <a:rPr b="1" lang="es-CO" sz="4400">
                <a:solidFill>
                  <a:srgbClr val="C11C3F"/>
                </a:solidFill>
                <a:latin typeface="Lato"/>
                <a:ea typeface="Lato"/>
                <a:cs typeface="Lato"/>
                <a:sym typeface="Lato"/>
              </a:rPr>
              <a:t>AND</a:t>
            </a:r>
            <a:r>
              <a:rPr lang="es-CO" sz="4400">
                <a:solidFill>
                  <a:schemeClr val="dk1"/>
                </a:solidFill>
                <a:latin typeface="Lato"/>
                <a:ea typeface="Lato"/>
                <a:cs typeface="Lato"/>
                <a:sym typeface="Lato"/>
              </a:rPr>
              <a:t> para combinar las condiciones.</a:t>
            </a:r>
            <a:endParaRPr/>
          </a:p>
          <a:p>
            <a:pPr indent="-457200" lvl="0" marL="457200" marR="0" rtl="0" algn="just">
              <a:lnSpc>
                <a:spcPct val="100000"/>
              </a:lnSpc>
              <a:spcBef>
                <a:spcPts val="3200"/>
              </a:spcBef>
              <a:spcAft>
                <a:spcPts val="0"/>
              </a:spcAft>
              <a:buClr>
                <a:schemeClr val="dk1"/>
              </a:buClr>
              <a:buSzPct val="100000"/>
              <a:buFont typeface="Courier New"/>
              <a:buChar char="o"/>
            </a:pPr>
            <a:r>
              <a:rPr lang="es-CO" sz="4400">
                <a:solidFill>
                  <a:schemeClr val="dk1"/>
                </a:solidFill>
                <a:latin typeface="Lato"/>
                <a:ea typeface="Lato"/>
                <a:cs typeface="Lato"/>
                <a:sym typeface="Lato"/>
              </a:rPr>
              <a:t>Utiliza comilla única para comparar los textos ( </a:t>
            </a:r>
            <a:r>
              <a:rPr lang="es-CO" sz="4400">
                <a:solidFill>
                  <a:srgbClr val="C11C3F"/>
                </a:solidFill>
                <a:latin typeface="Lato"/>
                <a:ea typeface="Lato"/>
                <a:cs typeface="Lato"/>
                <a:sym typeface="Lato"/>
              </a:rPr>
              <a:t>‘ ’ </a:t>
            </a:r>
            <a:r>
              <a:rPr lang="es-CO" sz="4400">
                <a:solidFill>
                  <a:schemeClr val="dk1"/>
                </a:solidFill>
                <a:latin typeface="Lato"/>
                <a:ea typeface="Lato"/>
                <a:cs typeface="Lato"/>
                <a:sym typeface="Lato"/>
              </a:rPr>
              <a:t>) y ten cuidado con la capitalización y ortografía. </a:t>
            </a:r>
            <a:endParaRPr/>
          </a:p>
        </p:txBody>
      </p:sp>
      <p:sp>
        <p:nvSpPr>
          <p:cNvPr id="862" name="Google Shape;862;p18"/>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3:00</a:t>
            </a:r>
            <a:endParaRPr/>
          </a:p>
        </p:txBody>
      </p:sp>
      <p:grpSp>
        <p:nvGrpSpPr>
          <p:cNvPr id="863" name="Google Shape;863;p18"/>
          <p:cNvGrpSpPr/>
          <p:nvPr/>
        </p:nvGrpSpPr>
        <p:grpSpPr>
          <a:xfrm>
            <a:off x="21922690" y="10842237"/>
            <a:ext cx="1720574" cy="1959113"/>
            <a:chOff x="21922690" y="11086899"/>
            <a:chExt cx="1720574" cy="1959113"/>
          </a:xfrm>
        </p:grpSpPr>
        <p:sp>
          <p:nvSpPr>
            <p:cNvPr id="864" name="Google Shape;864;p18"/>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65" name="Google Shape;865;p18"/>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866" name="Google Shape;866;p18"/>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867" name="Google Shape;867;p18"/>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 name="Google Shape;868;p18"/>
          <p:cNvSpPr txBox="1"/>
          <p:nvPr/>
        </p:nvSpPr>
        <p:spPr>
          <a:xfrm>
            <a:off x="3501121" y="4522482"/>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rgbClr val="C00000"/>
                </a:solidFill>
                <a:latin typeface="Roboto"/>
                <a:ea typeface="Roboto"/>
                <a:cs typeface="Roboto"/>
                <a:sym typeface="Roboto"/>
              </a:rPr>
              <a:t>SOLUCIÓN</a:t>
            </a:r>
            <a:endParaRPr/>
          </a:p>
        </p:txBody>
      </p:sp>
      <p:sp>
        <p:nvSpPr>
          <p:cNvPr id="869" name="Google Shape;869;p18"/>
          <p:cNvSpPr txBox="1"/>
          <p:nvPr/>
        </p:nvSpPr>
        <p:spPr>
          <a:xfrm>
            <a:off x="3242273" y="6173682"/>
            <a:ext cx="6534915"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r>
              <a:rPr lang="es-CO" sz="4000">
                <a:solidFill>
                  <a:schemeClr val="dk1"/>
                </a:solidFill>
                <a:latin typeface="Consolas"/>
                <a:ea typeface="Consolas"/>
                <a:cs typeface="Consolas"/>
                <a:sym typeface="Consolas"/>
              </a:rPr>
              <a:t> email</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FROM</a:t>
            </a:r>
            <a:r>
              <a:rPr lang="es-CO" sz="4000">
                <a:solidFill>
                  <a:schemeClr val="dk1"/>
                </a:solidFill>
                <a:latin typeface="Consolas"/>
                <a:ea typeface="Consolas"/>
                <a:cs typeface="Consolas"/>
                <a:sym typeface="Consolas"/>
              </a:rPr>
              <a:t> customer </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WHERE</a:t>
            </a:r>
            <a:r>
              <a:rPr lang="es-CO" sz="4000">
                <a:solidFill>
                  <a:schemeClr val="dk1"/>
                </a:solidFill>
                <a:latin typeface="Consolas"/>
                <a:ea typeface="Consolas"/>
                <a:cs typeface="Consolas"/>
                <a:sym typeface="Consolas"/>
              </a:rPr>
              <a:t> first_name = ‘Nancy’ </a:t>
            </a:r>
            <a:r>
              <a:rPr b="1" lang="es-CO" sz="4000">
                <a:solidFill>
                  <a:srgbClr val="C00000"/>
                </a:solidFill>
                <a:latin typeface="Consolas"/>
                <a:ea typeface="Consolas"/>
                <a:cs typeface="Consolas"/>
                <a:sym typeface="Consolas"/>
              </a:rPr>
              <a:t>AND</a:t>
            </a:r>
            <a:r>
              <a:rPr lang="es-CO" sz="4000">
                <a:solidFill>
                  <a:schemeClr val="dk1"/>
                </a:solidFill>
                <a:latin typeface="Consolas"/>
                <a:ea typeface="Consolas"/>
                <a:cs typeface="Consolas"/>
                <a:sym typeface="Consolas"/>
              </a:rPr>
              <a:t> last_name = ‘Thomas’;</a:t>
            </a:r>
            <a:endParaRPr/>
          </a:p>
        </p:txBody>
      </p:sp>
      <p:grpSp>
        <p:nvGrpSpPr>
          <p:cNvPr id="870" name="Google Shape;870;p18"/>
          <p:cNvGrpSpPr/>
          <p:nvPr/>
        </p:nvGrpSpPr>
        <p:grpSpPr>
          <a:xfrm>
            <a:off x="4409693" y="11911524"/>
            <a:ext cx="1647445" cy="1489991"/>
            <a:chOff x="7210805" y="4564306"/>
            <a:chExt cx="2904485" cy="2754985"/>
          </a:xfrm>
        </p:grpSpPr>
        <p:pic>
          <p:nvPicPr>
            <p:cNvPr id="871" name="Google Shape;871;p18"/>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872" name="Google Shape;872;p18"/>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xEl>
                                              <p:pRg end="0" st="0"/>
                                            </p:txEl>
                                          </p:spTgt>
                                        </p:tgtEl>
                                        <p:attrNameLst>
                                          <p:attrName>style.visibility</p:attrName>
                                        </p:attrNameLst>
                                      </p:cBhvr>
                                      <p:to>
                                        <p:strVal val="visible"/>
                                      </p:to>
                                    </p:set>
                                    <p:animEffect filter="fade" transition="in">
                                      <p:cBhvr>
                                        <p:cTn dur="500"/>
                                        <p:tgtEl>
                                          <p:spTgt spid="8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xEl>
                                              <p:pRg end="0" st="0"/>
                                            </p:txEl>
                                          </p:spTgt>
                                        </p:tgtEl>
                                        <p:attrNameLst>
                                          <p:attrName>style.visibility</p:attrName>
                                        </p:attrNameLst>
                                      </p:cBhvr>
                                      <p:to>
                                        <p:strVal val="visible"/>
                                      </p:to>
                                    </p:set>
                                    <p:animEffect filter="fade" transition="in">
                                      <p:cBhvr>
                                        <p:cTn dur="500"/>
                                        <p:tgtEl>
                                          <p:spTgt spid="8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xEl>
                                              <p:pRg end="1" st="1"/>
                                            </p:txEl>
                                          </p:spTgt>
                                        </p:tgtEl>
                                        <p:attrNameLst>
                                          <p:attrName>style.visibility</p:attrName>
                                        </p:attrNameLst>
                                      </p:cBhvr>
                                      <p:to>
                                        <p:strVal val="visible"/>
                                      </p:to>
                                    </p:set>
                                    <p:animEffect filter="fade" transition="in">
                                      <p:cBhvr>
                                        <p:cTn dur="500"/>
                                        <p:tgtEl>
                                          <p:spTgt spid="8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xEl>
                                              <p:pRg end="2" st="2"/>
                                            </p:txEl>
                                          </p:spTgt>
                                        </p:tgtEl>
                                        <p:attrNameLst>
                                          <p:attrName>style.visibility</p:attrName>
                                        </p:attrNameLst>
                                      </p:cBhvr>
                                      <p:to>
                                        <p:strVal val="visible"/>
                                      </p:to>
                                    </p:set>
                                    <p:animEffect filter="fade" transition="in">
                                      <p:cBhvr>
                                        <p:cTn dur="500"/>
                                        <p:tgtEl>
                                          <p:spTgt spid="8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6" name="Shape 876"/>
        <p:cNvGrpSpPr/>
        <p:nvPr/>
      </p:nvGrpSpPr>
      <p:grpSpPr>
        <a:xfrm>
          <a:off x="0" y="0"/>
          <a:ext cx="0" cy="0"/>
          <a:chOff x="0" y="0"/>
          <a:chExt cx="0" cy="0"/>
        </a:xfrm>
      </p:grpSpPr>
      <p:sp>
        <p:nvSpPr>
          <p:cNvPr id="877" name="Google Shape;877;p19"/>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8" name="Google Shape;878;p19"/>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9" name="Google Shape;879;p19"/>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ORDER BY</a:t>
            </a:r>
            <a:endParaRPr/>
          </a:p>
        </p:txBody>
      </p:sp>
      <p:sp>
        <p:nvSpPr>
          <p:cNvPr id="880" name="Google Shape;880;p19"/>
          <p:cNvSpPr txBox="1"/>
          <p:nvPr>
            <p:ph idx="1" type="body"/>
          </p:nvPr>
        </p:nvSpPr>
        <p:spPr>
          <a:xfrm>
            <a:off x="3168502" y="3651250"/>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Permite ordenar las filas resultantes de la consulta basado en el valor de una columna, de forma ascendente (</a:t>
            </a:r>
            <a:r>
              <a:rPr b="1" lang="es-CO" sz="4400">
                <a:solidFill>
                  <a:srgbClr val="C00000"/>
                </a:solidFill>
                <a:latin typeface="Lato"/>
                <a:ea typeface="Lato"/>
                <a:cs typeface="Lato"/>
                <a:sym typeface="Lato"/>
              </a:rPr>
              <a:t>ASC</a:t>
            </a:r>
            <a:r>
              <a:rPr lang="es-CO" sz="4400">
                <a:latin typeface="Lato"/>
                <a:ea typeface="Lato"/>
                <a:cs typeface="Lato"/>
                <a:sym typeface="Lato"/>
              </a:rPr>
              <a:t>) o descendente (</a:t>
            </a:r>
            <a:r>
              <a:rPr b="1" lang="es-CO" sz="4400">
                <a:solidFill>
                  <a:srgbClr val="C00000"/>
                </a:solidFill>
                <a:latin typeface="Lato"/>
                <a:ea typeface="Lato"/>
                <a:cs typeface="Lato"/>
                <a:sym typeface="Lato"/>
              </a:rPr>
              <a:t>DESC</a:t>
            </a:r>
            <a:r>
              <a:rPr lang="es-CO" sz="4400">
                <a:latin typeface="Lato"/>
                <a:ea typeface="Lato"/>
                <a:cs typeface="Lato"/>
                <a:sym typeface="Lato"/>
              </a:rPr>
              <a:t>).</a:t>
            </a:r>
            <a:endParaRPr/>
          </a:p>
          <a:p>
            <a:pPr indent="-457200" lvl="0" marL="457200" rtl="0" algn="l">
              <a:lnSpc>
                <a:spcPct val="110000"/>
              </a:lnSpc>
              <a:spcBef>
                <a:spcPts val="2000"/>
              </a:spcBef>
              <a:spcAft>
                <a:spcPts val="0"/>
              </a:spcAft>
              <a:buClr>
                <a:schemeClr val="dk1"/>
              </a:buClr>
              <a:buSzPts val="4400"/>
              <a:buChar char="•"/>
            </a:pPr>
            <a:r>
              <a:rPr lang="es-CO" sz="4400">
                <a:latin typeface="Lato"/>
                <a:ea typeface="Lato"/>
                <a:cs typeface="Lato"/>
                <a:sym typeface="Lato"/>
              </a:rPr>
              <a:t>Si no se define explícitamente, se ordenará de forma ascendente.</a:t>
            </a:r>
            <a:endParaRPr b="1" sz="4400">
              <a:latin typeface="Lato"/>
              <a:ea typeface="Lato"/>
              <a:cs typeface="Lato"/>
              <a:sym typeface="Lato"/>
            </a:endParaRPr>
          </a:p>
        </p:txBody>
      </p:sp>
      <p:pic>
        <p:nvPicPr>
          <p:cNvPr id="881" name="Google Shape;881;p19"/>
          <p:cNvPicPr preferRelativeResize="0"/>
          <p:nvPr/>
        </p:nvPicPr>
        <p:blipFill rotWithShape="1">
          <a:blip r:embed="rId4">
            <a:alphaModFix/>
          </a:blip>
          <a:srcRect b="18708" l="4950" r="5012" t="18646"/>
          <a:stretch/>
        </p:blipFill>
        <p:spPr>
          <a:xfrm>
            <a:off x="3432048" y="7267370"/>
            <a:ext cx="17519904" cy="3206750"/>
          </a:xfrm>
          <a:prstGeom prst="roundRect">
            <a:avLst>
              <a:gd fmla="val 2142" name="adj"/>
            </a:avLst>
          </a:prstGeom>
          <a:noFill/>
          <a:ln>
            <a:noFill/>
          </a:ln>
        </p:spPr>
      </p:pic>
      <p:sp>
        <p:nvSpPr>
          <p:cNvPr id="882" name="Google Shape;882;p19"/>
          <p:cNvSpPr txBox="1"/>
          <p:nvPr/>
        </p:nvSpPr>
        <p:spPr>
          <a:xfrm>
            <a:off x="6400800" y="10826496"/>
            <a:ext cx="155067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3600">
                <a:solidFill>
                  <a:srgbClr val="FF2F92"/>
                </a:solidFill>
                <a:latin typeface="Lato"/>
                <a:ea typeface="Lato"/>
                <a:cs typeface="Lato"/>
                <a:sym typeface="Lato"/>
              </a:rPr>
              <a:t>¡IMPORTANTE! </a:t>
            </a:r>
            <a:r>
              <a:rPr lang="es-CO" sz="3600">
                <a:solidFill>
                  <a:srgbClr val="525252"/>
                </a:solidFill>
                <a:latin typeface="Arial"/>
                <a:ea typeface="Arial"/>
                <a:cs typeface="Arial"/>
                <a:sym typeface="Arial"/>
              </a:rPr>
              <a:t>SQL ordena</a:t>
            </a:r>
            <a:r>
              <a:rPr lang="es-CO" sz="3600">
                <a:solidFill>
                  <a:srgbClr val="525252"/>
                </a:solidFill>
                <a:latin typeface="Lato"/>
                <a:ea typeface="Lato"/>
                <a:cs typeface="Lato"/>
                <a:sym typeface="Lato"/>
              </a:rPr>
              <a:t> </a:t>
            </a:r>
            <a:r>
              <a:rPr lang="es-CO" sz="3600">
                <a:solidFill>
                  <a:srgbClr val="525252"/>
                </a:solidFill>
                <a:latin typeface="Arial"/>
                <a:ea typeface="Arial"/>
                <a:cs typeface="Arial"/>
                <a:sym typeface="Arial"/>
              </a:rPr>
              <a:t>al final de la consulta, cuando ya se tiene el resultado filtrado, por lo que </a:t>
            </a:r>
            <a:r>
              <a:rPr b="1" lang="es-CO" sz="3600">
                <a:solidFill>
                  <a:srgbClr val="525252"/>
                </a:solidFill>
                <a:latin typeface="Arial"/>
                <a:ea typeface="Arial"/>
                <a:cs typeface="Arial"/>
                <a:sym typeface="Arial"/>
              </a:rPr>
              <a:t>ORDER BY </a:t>
            </a:r>
            <a:r>
              <a:rPr lang="es-CO" sz="3600">
                <a:solidFill>
                  <a:srgbClr val="525252"/>
                </a:solidFill>
                <a:latin typeface="Arial"/>
                <a:ea typeface="Arial"/>
                <a:cs typeface="Arial"/>
                <a:sym typeface="Arial"/>
              </a:rPr>
              <a:t>se pone </a:t>
            </a:r>
            <a:r>
              <a:rPr b="1" lang="es-CO" sz="3600">
                <a:solidFill>
                  <a:srgbClr val="525252"/>
                </a:solidFill>
                <a:latin typeface="Arial"/>
                <a:ea typeface="Arial"/>
                <a:cs typeface="Arial"/>
                <a:sym typeface="Arial"/>
              </a:rPr>
              <a:t>hacia el final </a:t>
            </a:r>
            <a:r>
              <a:rPr lang="es-CO" sz="3600">
                <a:solidFill>
                  <a:srgbClr val="525252"/>
                </a:solidFill>
                <a:latin typeface="Arial"/>
                <a:ea typeface="Arial"/>
                <a:cs typeface="Arial"/>
                <a:sym typeface="Arial"/>
              </a:rPr>
              <a:t>de la instrucción.</a:t>
            </a:r>
            <a:endParaRPr/>
          </a:p>
        </p:txBody>
      </p:sp>
      <p:grpSp>
        <p:nvGrpSpPr>
          <p:cNvPr id="883" name="Google Shape;883;p19"/>
          <p:cNvGrpSpPr/>
          <p:nvPr/>
        </p:nvGrpSpPr>
        <p:grpSpPr>
          <a:xfrm>
            <a:off x="5072917" y="9697674"/>
            <a:ext cx="1327883" cy="1845864"/>
            <a:chOff x="5072917" y="9820656"/>
            <a:chExt cx="1327883" cy="1722881"/>
          </a:xfrm>
        </p:grpSpPr>
        <p:sp>
          <p:nvSpPr>
            <p:cNvPr id="884" name="Google Shape;884;p19"/>
            <p:cNvSpPr/>
            <p:nvPr/>
          </p:nvSpPr>
          <p:spPr>
            <a:xfrm>
              <a:off x="5072917" y="9820656"/>
              <a:ext cx="1327883" cy="1722881"/>
            </a:xfrm>
            <a:custGeom>
              <a:rect b="b" l="l" r="r" t="t"/>
              <a:pathLst>
                <a:path extrusionOk="0" h="1722881" w="1327883">
                  <a:moveTo>
                    <a:pt x="1327883" y="1389888"/>
                  </a:moveTo>
                  <a:cubicBezTo>
                    <a:pt x="721331" y="1624584"/>
                    <a:pt x="114779" y="1859280"/>
                    <a:pt x="11147" y="1627632"/>
                  </a:cubicBezTo>
                  <a:cubicBezTo>
                    <a:pt x="-92485" y="1395984"/>
                    <a:pt x="556739" y="259080"/>
                    <a:pt x="706091" y="0"/>
                  </a:cubicBezTo>
                </a:path>
              </a:pathLst>
            </a:custGeom>
            <a:noFill/>
            <a:ln cap="flat" cmpd="sng" w="28575">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85" name="Google Shape;885;p19"/>
            <p:cNvCxnSpPr>
              <a:stCxn id="884" idx="2"/>
            </p:cNvCxnSpPr>
            <p:nvPr/>
          </p:nvCxnSpPr>
          <p:spPr>
            <a:xfrm flipH="1">
              <a:off x="5700408" y="9820656"/>
              <a:ext cx="78600" cy="78300"/>
            </a:xfrm>
            <a:prstGeom prst="straightConnector1">
              <a:avLst/>
            </a:prstGeom>
            <a:noFill/>
            <a:ln cap="flat" cmpd="sng" w="28575">
              <a:solidFill>
                <a:srgbClr val="FF2F92"/>
              </a:solidFill>
              <a:prstDash val="solid"/>
              <a:miter lim="800000"/>
              <a:headEnd len="sm" w="sm" type="none"/>
              <a:tailEnd len="sm" w="sm" type="none"/>
            </a:ln>
          </p:spPr>
        </p:cxnSp>
        <p:cxnSp>
          <p:nvCxnSpPr>
            <p:cNvPr id="886" name="Google Shape;886;p19"/>
            <p:cNvCxnSpPr/>
            <p:nvPr/>
          </p:nvCxnSpPr>
          <p:spPr>
            <a:xfrm flipH="1">
              <a:off x="5779008" y="9820656"/>
              <a:ext cx="1007" cy="107715"/>
            </a:xfrm>
            <a:prstGeom prst="straightConnector1">
              <a:avLst/>
            </a:prstGeom>
            <a:noFill/>
            <a:ln cap="flat" cmpd="sng" w="28575">
              <a:solidFill>
                <a:srgbClr val="FF2F92"/>
              </a:solidFill>
              <a:prstDash val="solid"/>
              <a:miter lim="800000"/>
              <a:headEnd len="sm" w="sm" type="none"/>
              <a:tailEnd len="sm" w="sm" type="none"/>
            </a:ln>
          </p:spPr>
        </p:cxnSp>
      </p:grpSp>
      <p:sp>
        <p:nvSpPr>
          <p:cNvPr id="887" name="Google Shape;887;p19"/>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
          <p:cNvSpPr txBox="1"/>
          <p:nvPr>
            <p:ph idx="1" type="body"/>
          </p:nvPr>
        </p:nvSpPr>
        <p:spPr>
          <a:xfrm>
            <a:off x="5286374" y="3651250"/>
            <a:ext cx="15893682" cy="1892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6000"/>
              <a:buNone/>
            </a:pPr>
            <a:r>
              <a:rPr b="1" lang="es-CO" sz="6000">
                <a:solidFill>
                  <a:schemeClr val="lt1"/>
                </a:solidFill>
                <a:latin typeface="Lato"/>
                <a:ea typeface="Lato"/>
                <a:cs typeface="Lato"/>
                <a:sym typeface="Lato"/>
              </a:rPr>
              <a:t>¿Por qué los datos, por si solos, no generan valor?</a:t>
            </a:r>
            <a:endParaRPr/>
          </a:p>
        </p:txBody>
      </p:sp>
      <p:sp>
        <p:nvSpPr>
          <p:cNvPr id="169" name="Google Shape;169;p2"/>
          <p:cNvSpPr txBox="1"/>
          <p:nvPr>
            <p:ph type="title"/>
          </p:nvPr>
        </p:nvSpPr>
        <p:spPr>
          <a:xfrm>
            <a:off x="5286374" y="730251"/>
            <a:ext cx="15893681"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Roboto"/>
              <a:buNone/>
            </a:pPr>
            <a:r>
              <a:rPr lang="es-CO">
                <a:solidFill>
                  <a:schemeClr val="lt1"/>
                </a:solidFill>
                <a:latin typeface="Roboto"/>
                <a:ea typeface="Roboto"/>
                <a:cs typeface="Roboto"/>
                <a:sym typeface="Roboto"/>
              </a:rPr>
              <a:t>RECAP</a:t>
            </a:r>
            <a:endParaRPr/>
          </a:p>
        </p:txBody>
      </p:sp>
      <p:sp>
        <p:nvSpPr>
          <p:cNvPr id="170" name="Google Shape;170;p2"/>
          <p:cNvSpPr txBox="1"/>
          <p:nvPr/>
        </p:nvSpPr>
        <p:spPr>
          <a:xfrm>
            <a:off x="2654151" y="6914216"/>
            <a:ext cx="19713479" cy="4687233"/>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100000"/>
              </a:lnSpc>
              <a:spcBef>
                <a:spcPts val="0"/>
              </a:spcBef>
              <a:spcAft>
                <a:spcPts val="0"/>
              </a:spcAft>
              <a:buClr>
                <a:schemeClr val="lt1"/>
              </a:buClr>
              <a:buSzPts val="4400"/>
              <a:buFont typeface="Arial"/>
              <a:buChar char="•"/>
            </a:pPr>
            <a:r>
              <a:rPr lang="es-CO" sz="4400">
                <a:solidFill>
                  <a:schemeClr val="lt1"/>
                </a:solidFill>
                <a:latin typeface="Lato"/>
                <a:ea typeface="Lato"/>
                <a:cs typeface="Lato"/>
                <a:sym typeface="Lato"/>
              </a:rPr>
              <a:t>Por definición, los datos son unidades de información que no significan nada por si mismos, pero que al ser analizados generan información relevante para la toma de decisiones basadas en datos.</a:t>
            </a:r>
            <a:endParaRPr/>
          </a:p>
          <a:p>
            <a:pPr indent="-177800" lvl="0" marL="457200" marR="0" rtl="0" algn="l">
              <a:lnSpc>
                <a:spcPct val="100000"/>
              </a:lnSpc>
              <a:spcBef>
                <a:spcPts val="2000"/>
              </a:spcBef>
              <a:spcAft>
                <a:spcPts val="0"/>
              </a:spcAft>
              <a:buClr>
                <a:schemeClr val="dk1"/>
              </a:buClr>
              <a:buSzPts val="4400"/>
              <a:buFont typeface="Arial"/>
              <a:buNone/>
            </a:pPr>
            <a:r>
              <a:t/>
            </a:r>
            <a:endParaRPr sz="44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1" name="Shape 891"/>
        <p:cNvGrpSpPr/>
        <p:nvPr/>
      </p:nvGrpSpPr>
      <p:grpSpPr>
        <a:xfrm>
          <a:off x="0" y="0"/>
          <a:ext cx="0" cy="0"/>
          <a:chOff x="0" y="0"/>
          <a:chExt cx="0" cy="0"/>
        </a:xfrm>
      </p:grpSpPr>
      <p:sp>
        <p:nvSpPr>
          <p:cNvPr id="892" name="Google Shape;892;p20"/>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3" name="Google Shape;893;p20"/>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4" name="Google Shape;894;p20"/>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ORDER BY</a:t>
            </a:r>
            <a:endParaRPr/>
          </a:p>
        </p:txBody>
      </p:sp>
      <p:sp>
        <p:nvSpPr>
          <p:cNvPr id="895" name="Google Shape;895;p20"/>
          <p:cNvSpPr txBox="1"/>
          <p:nvPr>
            <p:ph idx="1" type="body"/>
          </p:nvPr>
        </p:nvSpPr>
        <p:spPr>
          <a:xfrm>
            <a:off x="3168502" y="3651250"/>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Permite ordenar las filas resultantes de la consulta basado en el valor de una columna, de forma ascendente (</a:t>
            </a:r>
            <a:r>
              <a:rPr b="1" lang="es-CO" sz="4400">
                <a:solidFill>
                  <a:srgbClr val="C00000"/>
                </a:solidFill>
                <a:latin typeface="Lato"/>
                <a:ea typeface="Lato"/>
                <a:cs typeface="Lato"/>
                <a:sym typeface="Lato"/>
              </a:rPr>
              <a:t>ASC</a:t>
            </a:r>
            <a:r>
              <a:rPr lang="es-CO" sz="4400">
                <a:latin typeface="Lato"/>
                <a:ea typeface="Lato"/>
                <a:cs typeface="Lato"/>
                <a:sym typeface="Lato"/>
              </a:rPr>
              <a:t>) o descendente (</a:t>
            </a:r>
            <a:r>
              <a:rPr b="1" lang="es-CO" sz="4400">
                <a:solidFill>
                  <a:srgbClr val="C00000"/>
                </a:solidFill>
                <a:latin typeface="Lato"/>
                <a:ea typeface="Lato"/>
                <a:cs typeface="Lato"/>
                <a:sym typeface="Lato"/>
              </a:rPr>
              <a:t>DESC</a:t>
            </a:r>
            <a:r>
              <a:rPr lang="es-CO" sz="4400">
                <a:latin typeface="Lato"/>
                <a:ea typeface="Lato"/>
                <a:cs typeface="Lato"/>
                <a:sym typeface="Lato"/>
              </a:rPr>
              <a:t>).</a:t>
            </a:r>
            <a:endParaRPr/>
          </a:p>
          <a:p>
            <a:pPr indent="-457200" lvl="0" marL="457200" rtl="0" algn="l">
              <a:lnSpc>
                <a:spcPct val="110000"/>
              </a:lnSpc>
              <a:spcBef>
                <a:spcPts val="2000"/>
              </a:spcBef>
              <a:spcAft>
                <a:spcPts val="0"/>
              </a:spcAft>
              <a:buClr>
                <a:schemeClr val="dk1"/>
              </a:buClr>
              <a:buSzPts val="4400"/>
              <a:buChar char="•"/>
            </a:pPr>
            <a:r>
              <a:rPr lang="es-CO" sz="4400">
                <a:latin typeface="Lato"/>
                <a:ea typeface="Lato"/>
                <a:cs typeface="Lato"/>
                <a:sym typeface="Lato"/>
              </a:rPr>
              <a:t>También se puede ordenar por más de una única columna.</a:t>
            </a:r>
            <a:endParaRPr/>
          </a:p>
        </p:txBody>
      </p:sp>
      <p:pic>
        <p:nvPicPr>
          <p:cNvPr id="896" name="Google Shape;896;p20"/>
          <p:cNvPicPr preferRelativeResize="0"/>
          <p:nvPr/>
        </p:nvPicPr>
        <p:blipFill rotWithShape="1">
          <a:blip r:embed="rId4">
            <a:alphaModFix/>
          </a:blip>
          <a:srcRect b="17464" l="4856" r="4909" t="17544"/>
          <a:stretch/>
        </p:blipFill>
        <p:spPr>
          <a:xfrm>
            <a:off x="3432048" y="7047069"/>
            <a:ext cx="17519904" cy="3654798"/>
          </a:xfrm>
          <a:prstGeom prst="roundRect">
            <a:avLst>
              <a:gd fmla="val 2142" name="adj"/>
            </a:avLst>
          </a:prstGeom>
          <a:noFill/>
          <a:ln>
            <a:noFill/>
          </a:ln>
        </p:spPr>
      </p:pic>
      <p:sp>
        <p:nvSpPr>
          <p:cNvPr id="897" name="Google Shape;897;p20"/>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1" name="Shape 901"/>
        <p:cNvGrpSpPr/>
        <p:nvPr/>
      </p:nvGrpSpPr>
      <p:grpSpPr>
        <a:xfrm>
          <a:off x="0" y="0"/>
          <a:ext cx="0" cy="0"/>
          <a:chOff x="0" y="0"/>
          <a:chExt cx="0" cy="0"/>
        </a:xfrm>
      </p:grpSpPr>
      <p:sp>
        <p:nvSpPr>
          <p:cNvPr id="902" name="Google Shape;902;p21"/>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3" name="Google Shape;903;p21"/>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4" name="Google Shape;904;p21"/>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LIMIT</a:t>
            </a:r>
            <a:endParaRPr/>
          </a:p>
        </p:txBody>
      </p:sp>
      <p:sp>
        <p:nvSpPr>
          <p:cNvPr id="905" name="Google Shape;905;p21"/>
          <p:cNvSpPr txBox="1"/>
          <p:nvPr>
            <p:ph idx="1" type="body"/>
          </p:nvPr>
        </p:nvSpPr>
        <p:spPr>
          <a:xfrm>
            <a:off x="3168502" y="3651250"/>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Permite </a:t>
            </a:r>
            <a:r>
              <a:rPr b="1" lang="es-CO" sz="4400">
                <a:latin typeface="Lato"/>
                <a:ea typeface="Lato"/>
                <a:cs typeface="Lato"/>
                <a:sym typeface="Lato"/>
              </a:rPr>
              <a:t>limitar el número de filas </a:t>
            </a:r>
            <a:r>
              <a:rPr lang="es-CO" sz="4400">
                <a:latin typeface="Lato"/>
                <a:ea typeface="Lato"/>
                <a:cs typeface="Lato"/>
                <a:sym typeface="Lato"/>
              </a:rPr>
              <a:t>que devuelve la respuesta de la base de datos.</a:t>
            </a:r>
            <a:endParaRPr/>
          </a:p>
          <a:p>
            <a:pPr indent="-457200" lvl="0" marL="457200" rtl="0" algn="l">
              <a:lnSpc>
                <a:spcPct val="110000"/>
              </a:lnSpc>
              <a:spcBef>
                <a:spcPts val="2000"/>
              </a:spcBef>
              <a:spcAft>
                <a:spcPts val="0"/>
              </a:spcAft>
              <a:buClr>
                <a:schemeClr val="dk1"/>
              </a:buClr>
              <a:buSzPts val="4400"/>
              <a:buChar char="•"/>
            </a:pPr>
            <a:r>
              <a:rPr lang="es-CO" sz="4400">
                <a:latin typeface="Lato"/>
                <a:ea typeface="Lato"/>
                <a:cs typeface="Lato"/>
                <a:sym typeface="Lato"/>
              </a:rPr>
              <a:t>Esta instrucción va al </a:t>
            </a:r>
            <a:r>
              <a:rPr b="1" lang="es-CO" sz="4400">
                <a:latin typeface="Lato"/>
                <a:ea typeface="Lato"/>
                <a:cs typeface="Lato"/>
                <a:sym typeface="Lato"/>
              </a:rPr>
              <a:t>final</a:t>
            </a:r>
            <a:r>
              <a:rPr lang="es-CO" sz="4400">
                <a:latin typeface="Lato"/>
                <a:ea typeface="Lato"/>
                <a:cs typeface="Lato"/>
                <a:sym typeface="Lato"/>
              </a:rPr>
              <a:t> de la consulta.</a:t>
            </a:r>
            <a:endParaRPr/>
          </a:p>
        </p:txBody>
      </p:sp>
      <p:pic>
        <p:nvPicPr>
          <p:cNvPr id="906" name="Google Shape;906;p21"/>
          <p:cNvPicPr preferRelativeResize="0"/>
          <p:nvPr/>
        </p:nvPicPr>
        <p:blipFill rotWithShape="1">
          <a:blip r:embed="rId4">
            <a:alphaModFix/>
          </a:blip>
          <a:srcRect b="18187" l="4906" r="4820" t="19002"/>
          <a:stretch/>
        </p:blipFill>
        <p:spPr>
          <a:xfrm>
            <a:off x="3432048" y="7047069"/>
            <a:ext cx="17519904" cy="3206750"/>
          </a:xfrm>
          <a:prstGeom prst="roundRect">
            <a:avLst>
              <a:gd fmla="val 2142" name="adj"/>
            </a:avLst>
          </a:prstGeom>
          <a:noFill/>
          <a:ln>
            <a:noFill/>
          </a:ln>
        </p:spPr>
      </p:pic>
      <p:sp>
        <p:nvSpPr>
          <p:cNvPr id="907" name="Google Shape;907;p21"/>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1" name="Shape 911"/>
        <p:cNvGrpSpPr/>
        <p:nvPr/>
      </p:nvGrpSpPr>
      <p:grpSpPr>
        <a:xfrm>
          <a:off x="0" y="0"/>
          <a:ext cx="0" cy="0"/>
          <a:chOff x="0" y="0"/>
          <a:chExt cx="0" cy="0"/>
        </a:xfrm>
      </p:grpSpPr>
      <p:sp>
        <p:nvSpPr>
          <p:cNvPr id="912" name="Google Shape;912;p22"/>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3" name="Google Shape;913;p22"/>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4" name="Google Shape;914;p22"/>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Desafío 2.</a:t>
            </a:r>
            <a:endParaRPr sz="7200">
              <a:solidFill>
                <a:schemeClr val="dk1"/>
              </a:solidFill>
              <a:latin typeface="Roboto"/>
              <a:ea typeface="Roboto"/>
              <a:cs typeface="Roboto"/>
              <a:sym typeface="Roboto"/>
            </a:endParaRPr>
          </a:p>
        </p:txBody>
      </p:sp>
      <p:sp>
        <p:nvSpPr>
          <p:cNvPr id="915" name="Google Shape;915;p22"/>
          <p:cNvSpPr txBox="1"/>
          <p:nvPr>
            <p:ph idx="1" type="body"/>
          </p:nvPr>
        </p:nvSpPr>
        <p:spPr>
          <a:xfrm>
            <a:off x="12379841" y="3101009"/>
            <a:ext cx="10559671" cy="239988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100000"/>
              </a:lnSpc>
              <a:spcBef>
                <a:spcPts val="0"/>
              </a:spcBef>
              <a:spcAft>
                <a:spcPts val="0"/>
              </a:spcAft>
              <a:buClr>
                <a:schemeClr val="dk1"/>
              </a:buClr>
              <a:buSzPct val="100000"/>
              <a:buNone/>
            </a:pPr>
            <a:r>
              <a:rPr lang="es-CO" sz="4400">
                <a:latin typeface="Lato"/>
                <a:ea typeface="Lato"/>
                <a:cs typeface="Lato"/>
                <a:sym typeface="Lato"/>
              </a:rPr>
              <a:t>Un cliente quiere rentar una película para ver en su descansos del almuerzo. ¿Cuáles son las 5 películas más cortas que le podemos recomendar? </a:t>
            </a:r>
            <a:endParaRPr/>
          </a:p>
        </p:txBody>
      </p:sp>
      <p:grpSp>
        <p:nvGrpSpPr>
          <p:cNvPr id="916" name="Google Shape;916;p22"/>
          <p:cNvGrpSpPr/>
          <p:nvPr/>
        </p:nvGrpSpPr>
        <p:grpSpPr>
          <a:xfrm>
            <a:off x="12379841" y="5844043"/>
            <a:ext cx="3980585" cy="1230796"/>
            <a:chOff x="12889395" y="6402456"/>
            <a:chExt cx="3980585" cy="1230796"/>
          </a:xfrm>
        </p:grpSpPr>
        <p:sp>
          <p:nvSpPr>
            <p:cNvPr id="917" name="Google Shape;917;p22"/>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18" name="Google Shape;918;p22"/>
            <p:cNvGrpSpPr/>
            <p:nvPr/>
          </p:nvGrpSpPr>
          <p:grpSpPr>
            <a:xfrm>
              <a:off x="12889395" y="6402456"/>
              <a:ext cx="1230796" cy="1230796"/>
              <a:chOff x="12889395" y="6402456"/>
              <a:chExt cx="1689652" cy="1689652"/>
            </a:xfrm>
          </p:grpSpPr>
          <p:sp>
            <p:nvSpPr>
              <p:cNvPr id="919" name="Google Shape;919;p22"/>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20" name="Google Shape;920;p22"/>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921" name="Google Shape;921;p22"/>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000">
                  <a:solidFill>
                    <a:schemeClr val="lt1"/>
                  </a:solidFill>
                  <a:latin typeface="Lato"/>
                  <a:ea typeface="Lato"/>
                  <a:cs typeface="Lato"/>
                  <a:sym typeface="Lato"/>
                </a:rPr>
                <a:t>PISTAS</a:t>
              </a:r>
              <a:endParaRPr sz="4000">
                <a:solidFill>
                  <a:schemeClr val="lt1"/>
                </a:solidFill>
                <a:latin typeface="Lato"/>
                <a:ea typeface="Lato"/>
                <a:cs typeface="Lato"/>
                <a:sym typeface="Lato"/>
              </a:endParaRPr>
            </a:p>
          </p:txBody>
        </p:sp>
        <p:sp>
          <p:nvSpPr>
            <p:cNvPr id="922" name="Google Shape;922;p22"/>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23" name="Google Shape;923;p22"/>
          <p:cNvSpPr txBox="1"/>
          <p:nvPr/>
        </p:nvSpPr>
        <p:spPr>
          <a:xfrm>
            <a:off x="13606880" y="7606819"/>
            <a:ext cx="9332632" cy="3937652"/>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chemeClr val="dk1"/>
              </a:buClr>
              <a:buSzPts val="4400"/>
              <a:buFont typeface="Courier New"/>
              <a:buChar char="o"/>
            </a:pPr>
            <a:r>
              <a:rPr lang="es-CO" sz="4400">
                <a:solidFill>
                  <a:schemeClr val="dk1"/>
                </a:solidFill>
                <a:latin typeface="Lato"/>
                <a:ea typeface="Lato"/>
                <a:cs typeface="Lato"/>
                <a:sym typeface="Lato"/>
              </a:rPr>
              <a:t>Utiliza la tabla </a:t>
            </a:r>
            <a:r>
              <a:rPr b="1" lang="es-CO" sz="4400">
                <a:solidFill>
                  <a:schemeClr val="dk1"/>
                </a:solidFill>
                <a:latin typeface="Lato"/>
                <a:ea typeface="Lato"/>
                <a:cs typeface="Lato"/>
                <a:sym typeface="Lato"/>
              </a:rPr>
              <a:t>film</a:t>
            </a:r>
            <a:endParaRPr/>
          </a:p>
          <a:p>
            <a:pPr indent="-457200" lvl="0" marL="457200" marR="0" rtl="0" algn="just">
              <a:lnSpc>
                <a:spcPct val="100000"/>
              </a:lnSpc>
              <a:spcBef>
                <a:spcPts val="3200"/>
              </a:spcBef>
              <a:spcAft>
                <a:spcPts val="0"/>
              </a:spcAft>
              <a:buClr>
                <a:schemeClr val="dk1"/>
              </a:buClr>
              <a:buSzPts val="4400"/>
              <a:buFont typeface="Courier New"/>
              <a:buChar char="o"/>
            </a:pPr>
            <a:r>
              <a:rPr lang="es-CO" sz="4400">
                <a:solidFill>
                  <a:schemeClr val="dk1"/>
                </a:solidFill>
                <a:latin typeface="Lato"/>
                <a:ea typeface="Lato"/>
                <a:cs typeface="Lato"/>
                <a:sym typeface="Lato"/>
              </a:rPr>
              <a:t>Puedes utilizar </a:t>
            </a:r>
            <a:r>
              <a:rPr b="1" lang="es-CO" sz="4400">
                <a:solidFill>
                  <a:srgbClr val="C11C3F"/>
                </a:solidFill>
                <a:latin typeface="Lato"/>
                <a:ea typeface="Lato"/>
                <a:cs typeface="Lato"/>
                <a:sym typeface="Lato"/>
              </a:rPr>
              <a:t>ORDER BY</a:t>
            </a:r>
            <a:r>
              <a:rPr lang="es-CO" sz="4400">
                <a:solidFill>
                  <a:schemeClr val="dk1"/>
                </a:solidFill>
                <a:latin typeface="Lato"/>
                <a:ea typeface="Lato"/>
                <a:cs typeface="Lato"/>
                <a:sym typeface="Lato"/>
              </a:rPr>
              <a:t> y </a:t>
            </a:r>
            <a:r>
              <a:rPr b="1" lang="es-CO" sz="4400">
                <a:solidFill>
                  <a:srgbClr val="C00000"/>
                </a:solidFill>
                <a:latin typeface="Lato"/>
                <a:ea typeface="Lato"/>
                <a:cs typeface="Lato"/>
                <a:sym typeface="Lato"/>
              </a:rPr>
              <a:t>LIMIT</a:t>
            </a:r>
            <a:endParaRPr/>
          </a:p>
          <a:p>
            <a:pPr indent="-457200" lvl="0" marL="457200" marR="0" rtl="0" algn="just">
              <a:lnSpc>
                <a:spcPct val="100000"/>
              </a:lnSpc>
              <a:spcBef>
                <a:spcPts val="3200"/>
              </a:spcBef>
              <a:spcAft>
                <a:spcPts val="0"/>
              </a:spcAft>
              <a:buClr>
                <a:schemeClr val="dk1"/>
              </a:buClr>
              <a:buSzPts val="4400"/>
              <a:buFont typeface="Courier New"/>
              <a:buChar char="o"/>
            </a:pPr>
            <a:r>
              <a:rPr lang="es-CO" sz="4400">
                <a:solidFill>
                  <a:schemeClr val="dk1"/>
                </a:solidFill>
                <a:latin typeface="Lato"/>
                <a:ea typeface="Lato"/>
                <a:cs typeface="Lato"/>
                <a:sym typeface="Lato"/>
              </a:rPr>
              <a:t>No olvides usar </a:t>
            </a:r>
            <a:r>
              <a:rPr b="1" lang="es-CO" sz="4400">
                <a:solidFill>
                  <a:srgbClr val="C00000"/>
                </a:solidFill>
                <a:latin typeface="Lato"/>
                <a:ea typeface="Lato"/>
                <a:cs typeface="Lato"/>
                <a:sym typeface="Lato"/>
              </a:rPr>
              <a:t>ASC</a:t>
            </a:r>
            <a:r>
              <a:rPr lang="es-CO" sz="4400">
                <a:solidFill>
                  <a:schemeClr val="dk1"/>
                </a:solidFill>
                <a:latin typeface="Lato"/>
                <a:ea typeface="Lato"/>
                <a:cs typeface="Lato"/>
                <a:sym typeface="Lato"/>
              </a:rPr>
              <a:t> o </a:t>
            </a:r>
            <a:r>
              <a:rPr b="1" lang="es-CO" sz="4400">
                <a:solidFill>
                  <a:srgbClr val="C00000"/>
                </a:solidFill>
                <a:latin typeface="Lato"/>
                <a:ea typeface="Lato"/>
                <a:cs typeface="Lato"/>
                <a:sym typeface="Lato"/>
              </a:rPr>
              <a:t>DESC</a:t>
            </a:r>
            <a:r>
              <a:rPr lang="es-CO" sz="4400">
                <a:solidFill>
                  <a:schemeClr val="dk1"/>
                </a:solidFill>
                <a:latin typeface="Lato"/>
                <a:ea typeface="Lato"/>
                <a:cs typeface="Lato"/>
                <a:sym typeface="Lato"/>
              </a:rPr>
              <a:t> dependiendo de lo que necesites</a:t>
            </a:r>
            <a:endParaRPr/>
          </a:p>
        </p:txBody>
      </p:sp>
      <p:sp>
        <p:nvSpPr>
          <p:cNvPr id="924" name="Google Shape;924;p22"/>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3:00</a:t>
            </a:r>
            <a:endParaRPr/>
          </a:p>
        </p:txBody>
      </p:sp>
      <p:grpSp>
        <p:nvGrpSpPr>
          <p:cNvPr id="925" name="Google Shape;925;p22"/>
          <p:cNvGrpSpPr/>
          <p:nvPr/>
        </p:nvGrpSpPr>
        <p:grpSpPr>
          <a:xfrm>
            <a:off x="21922690" y="10842237"/>
            <a:ext cx="1720574" cy="1959113"/>
            <a:chOff x="21922690" y="11086899"/>
            <a:chExt cx="1720574" cy="1959113"/>
          </a:xfrm>
        </p:grpSpPr>
        <p:sp>
          <p:nvSpPr>
            <p:cNvPr id="926" name="Google Shape;926;p22"/>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27" name="Google Shape;927;p22"/>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928" name="Google Shape;928;p22"/>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929" name="Google Shape;929;p22"/>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0" name="Google Shape;930;p22"/>
          <p:cNvSpPr txBox="1"/>
          <p:nvPr/>
        </p:nvSpPr>
        <p:spPr>
          <a:xfrm>
            <a:off x="3501121" y="4522482"/>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rgbClr val="C00000"/>
                </a:solidFill>
                <a:latin typeface="Roboto"/>
                <a:ea typeface="Roboto"/>
                <a:cs typeface="Roboto"/>
                <a:sym typeface="Roboto"/>
              </a:rPr>
              <a:t>SOLUCIÓN</a:t>
            </a:r>
            <a:endParaRPr/>
          </a:p>
        </p:txBody>
      </p:sp>
      <p:sp>
        <p:nvSpPr>
          <p:cNvPr id="931" name="Google Shape;931;p22"/>
          <p:cNvSpPr txBox="1"/>
          <p:nvPr/>
        </p:nvSpPr>
        <p:spPr>
          <a:xfrm>
            <a:off x="3242273" y="6173682"/>
            <a:ext cx="6534915"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r>
              <a:rPr lang="es-CO" sz="4000">
                <a:solidFill>
                  <a:schemeClr val="dk1"/>
                </a:solidFill>
                <a:latin typeface="Consolas"/>
                <a:ea typeface="Consolas"/>
                <a:cs typeface="Consolas"/>
                <a:sym typeface="Consolas"/>
              </a:rPr>
              <a:t> title, length</a:t>
            </a:r>
            <a:endParaRPr sz="4000">
              <a:solidFill>
                <a:schemeClr val="dk1"/>
              </a:solidFill>
              <a:latin typeface="Consolas"/>
              <a:ea typeface="Consolas"/>
              <a:cs typeface="Consolas"/>
              <a:sym typeface="Consolas"/>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FROM</a:t>
            </a:r>
            <a:r>
              <a:rPr lang="es-CO" sz="4000">
                <a:solidFill>
                  <a:schemeClr val="dk1"/>
                </a:solidFill>
                <a:latin typeface="Consolas"/>
                <a:ea typeface="Consolas"/>
                <a:cs typeface="Consolas"/>
                <a:sym typeface="Consolas"/>
              </a:rPr>
              <a:t> film </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ORDER BY</a:t>
            </a:r>
            <a:r>
              <a:rPr lang="es-CO" sz="4000">
                <a:solidFill>
                  <a:schemeClr val="dk1"/>
                </a:solidFill>
                <a:latin typeface="Consolas"/>
                <a:ea typeface="Consolas"/>
                <a:cs typeface="Consolas"/>
                <a:sym typeface="Consolas"/>
              </a:rPr>
              <a:t> length </a:t>
            </a:r>
            <a:r>
              <a:rPr b="1" lang="es-CO" sz="4000">
                <a:solidFill>
                  <a:srgbClr val="C00000"/>
                </a:solidFill>
                <a:latin typeface="Consolas"/>
                <a:ea typeface="Consolas"/>
                <a:cs typeface="Consolas"/>
                <a:sym typeface="Consolas"/>
              </a:rPr>
              <a:t>ASC LIMIT</a:t>
            </a:r>
            <a:r>
              <a:rPr lang="es-CO" sz="4000">
                <a:solidFill>
                  <a:schemeClr val="dk1"/>
                </a:solidFill>
                <a:latin typeface="Consolas"/>
                <a:ea typeface="Consolas"/>
                <a:cs typeface="Consolas"/>
                <a:sym typeface="Consolas"/>
              </a:rPr>
              <a:t> 5;</a:t>
            </a:r>
            <a:endParaRPr/>
          </a:p>
        </p:txBody>
      </p:sp>
      <p:grpSp>
        <p:nvGrpSpPr>
          <p:cNvPr id="932" name="Google Shape;932;p22"/>
          <p:cNvGrpSpPr/>
          <p:nvPr/>
        </p:nvGrpSpPr>
        <p:grpSpPr>
          <a:xfrm>
            <a:off x="4409693" y="11911524"/>
            <a:ext cx="1647445" cy="1489991"/>
            <a:chOff x="7210805" y="4564306"/>
            <a:chExt cx="2904485" cy="2754985"/>
          </a:xfrm>
        </p:grpSpPr>
        <p:pic>
          <p:nvPicPr>
            <p:cNvPr id="933" name="Google Shape;933;p22"/>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934" name="Google Shape;934;p22"/>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xEl>
                                              <p:pRg end="0" st="0"/>
                                            </p:txEl>
                                          </p:spTgt>
                                        </p:tgtEl>
                                        <p:attrNameLst>
                                          <p:attrName>style.visibility</p:attrName>
                                        </p:attrNameLst>
                                      </p:cBhvr>
                                      <p:to>
                                        <p:strVal val="visible"/>
                                      </p:to>
                                    </p:set>
                                    <p:animEffect filter="fade" transition="in">
                                      <p:cBhvr>
                                        <p:cTn dur="500"/>
                                        <p:tgtEl>
                                          <p:spTgt spid="9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5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0" st="0"/>
                                            </p:txEl>
                                          </p:spTgt>
                                        </p:tgtEl>
                                        <p:attrNameLst>
                                          <p:attrName>style.visibility</p:attrName>
                                        </p:attrNameLst>
                                      </p:cBhvr>
                                      <p:to>
                                        <p:strVal val="visible"/>
                                      </p:to>
                                    </p:set>
                                    <p:animEffect filter="fade" transition="in">
                                      <p:cBhvr>
                                        <p:cTn dur="500"/>
                                        <p:tgtEl>
                                          <p:spTgt spid="9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1" st="1"/>
                                            </p:txEl>
                                          </p:spTgt>
                                        </p:tgtEl>
                                        <p:attrNameLst>
                                          <p:attrName>style.visibility</p:attrName>
                                        </p:attrNameLst>
                                      </p:cBhvr>
                                      <p:to>
                                        <p:strVal val="visible"/>
                                      </p:to>
                                    </p:set>
                                    <p:animEffect filter="fade" transition="in">
                                      <p:cBhvr>
                                        <p:cTn dur="500"/>
                                        <p:tgtEl>
                                          <p:spTgt spid="9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2" st="2"/>
                                            </p:txEl>
                                          </p:spTgt>
                                        </p:tgtEl>
                                        <p:attrNameLst>
                                          <p:attrName>style.visibility</p:attrName>
                                        </p:attrNameLst>
                                      </p:cBhvr>
                                      <p:to>
                                        <p:strVal val="visible"/>
                                      </p:to>
                                    </p:set>
                                    <p:animEffect filter="fade" transition="in">
                                      <p:cBhvr>
                                        <p:cTn dur="500"/>
                                        <p:tgtEl>
                                          <p:spTgt spid="9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5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500"/>
                                        <p:tgtEl>
                                          <p:spTgt spid="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8" name="Shape 938"/>
        <p:cNvGrpSpPr/>
        <p:nvPr/>
      </p:nvGrpSpPr>
      <p:grpSpPr>
        <a:xfrm>
          <a:off x="0" y="0"/>
          <a:ext cx="0" cy="0"/>
          <a:chOff x="0" y="0"/>
          <a:chExt cx="0" cy="0"/>
        </a:xfrm>
      </p:grpSpPr>
      <p:sp>
        <p:nvSpPr>
          <p:cNvPr id="939" name="Google Shape;939;p23"/>
          <p:cNvSpPr txBox="1"/>
          <p:nvPr/>
        </p:nvSpPr>
        <p:spPr>
          <a:xfrm>
            <a:off x="14356080" y="1922621"/>
            <a:ext cx="1002792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dk1"/>
                </a:solidFill>
                <a:latin typeface="Roboto"/>
                <a:ea typeface="Roboto"/>
                <a:cs typeface="Roboto"/>
                <a:sym typeface="Roboto"/>
              </a:rPr>
              <a:t>Instrucciones de filtrado avanzado</a:t>
            </a:r>
            <a:endParaRPr sz="7200">
              <a:solidFill>
                <a:schemeClr val="dk1"/>
              </a:solidFill>
              <a:latin typeface="Roboto"/>
              <a:ea typeface="Roboto"/>
              <a:cs typeface="Roboto"/>
              <a:sym typeface="Roboto"/>
            </a:endParaRPr>
          </a:p>
        </p:txBody>
      </p:sp>
      <p:sp>
        <p:nvSpPr>
          <p:cNvPr id="940" name="Google Shape;940;p23"/>
          <p:cNvSpPr txBox="1"/>
          <p:nvPr>
            <p:ph idx="1" type="body"/>
          </p:nvPr>
        </p:nvSpPr>
        <p:spPr>
          <a:xfrm>
            <a:off x="14356080" y="4769223"/>
            <a:ext cx="8650224" cy="835566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None/>
            </a:pPr>
            <a:r>
              <a:rPr lang="es-CO" sz="4400">
                <a:latin typeface="Lato"/>
                <a:ea typeface="Lato"/>
                <a:cs typeface="Lato"/>
                <a:sym typeface="Lato"/>
              </a:rPr>
              <a:t>En SQL es posible refinar aún más las consultas utilizando operadores avanzados. Estas herramientas permiten trabajar con rangos, listas de valores o patrones de texto, facilitando búsquedas más precisas y potentes.</a:t>
            </a:r>
            <a:endParaRPr/>
          </a:p>
          <a:p>
            <a:pPr indent="0" lvl="0" marL="0" rtl="0" algn="l">
              <a:lnSpc>
                <a:spcPct val="90000"/>
              </a:lnSpc>
              <a:spcBef>
                <a:spcPts val="2000"/>
              </a:spcBef>
              <a:spcAft>
                <a:spcPts val="0"/>
              </a:spcAft>
              <a:buClr>
                <a:schemeClr val="dk1"/>
              </a:buClr>
              <a:buSzPts val="4400"/>
              <a:buNone/>
            </a:pPr>
            <a:r>
              <a:t/>
            </a:r>
            <a:endParaRPr sz="4400"/>
          </a:p>
          <a:p>
            <a:pPr indent="0" lvl="0" marL="0" rtl="0" algn="l">
              <a:lnSpc>
                <a:spcPct val="90000"/>
              </a:lnSpc>
              <a:spcBef>
                <a:spcPts val="2000"/>
              </a:spcBef>
              <a:spcAft>
                <a:spcPts val="0"/>
              </a:spcAft>
              <a:buClr>
                <a:schemeClr val="dk1"/>
              </a:buClr>
              <a:buSzPts val="4400"/>
              <a:buNone/>
            </a:pPr>
            <a:r>
              <a:t/>
            </a:r>
            <a:endParaRPr sz="4400"/>
          </a:p>
          <a:p>
            <a:pPr indent="0" lvl="0" marL="0" rtl="0" algn="l">
              <a:lnSpc>
                <a:spcPct val="90000"/>
              </a:lnSpc>
              <a:spcBef>
                <a:spcPts val="2000"/>
              </a:spcBef>
              <a:spcAft>
                <a:spcPts val="0"/>
              </a:spcAft>
              <a:buClr>
                <a:schemeClr val="dk1"/>
              </a:buClr>
              <a:buSzPts val="4400"/>
              <a:buNone/>
            </a:pPr>
            <a:r>
              <a:t/>
            </a:r>
            <a:endParaRPr sz="4400"/>
          </a:p>
        </p:txBody>
      </p:sp>
      <p:sp>
        <p:nvSpPr>
          <p:cNvPr id="941" name="Google Shape;941;p23"/>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5" name="Shape 945"/>
        <p:cNvGrpSpPr/>
        <p:nvPr/>
      </p:nvGrpSpPr>
      <p:grpSpPr>
        <a:xfrm>
          <a:off x="0" y="0"/>
          <a:ext cx="0" cy="0"/>
          <a:chOff x="0" y="0"/>
          <a:chExt cx="0" cy="0"/>
        </a:xfrm>
      </p:grpSpPr>
      <p:sp>
        <p:nvSpPr>
          <p:cNvPr id="946" name="Google Shape;946;p24"/>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7" name="Google Shape;947;p24"/>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8" name="Google Shape;948;p24"/>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BETWEEN</a:t>
            </a:r>
            <a:endParaRPr/>
          </a:p>
        </p:txBody>
      </p:sp>
      <p:sp>
        <p:nvSpPr>
          <p:cNvPr id="949" name="Google Shape;949;p24"/>
          <p:cNvSpPr txBox="1"/>
          <p:nvPr>
            <p:ph idx="1" type="body"/>
          </p:nvPr>
        </p:nvSpPr>
        <p:spPr>
          <a:xfrm>
            <a:off x="3168502" y="3651250"/>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Se utiliza para validar si un valor está dentro de </a:t>
            </a:r>
            <a:r>
              <a:rPr b="1" lang="es-CO" sz="4400">
                <a:latin typeface="Lato"/>
                <a:ea typeface="Lato"/>
                <a:cs typeface="Lato"/>
                <a:sym typeface="Lato"/>
              </a:rPr>
              <a:t>un rango de valores.</a:t>
            </a:r>
            <a:endParaRPr/>
          </a:p>
          <a:p>
            <a:pPr indent="-457200" lvl="0" marL="457200" rtl="0" algn="l">
              <a:lnSpc>
                <a:spcPct val="110000"/>
              </a:lnSpc>
              <a:spcBef>
                <a:spcPts val="2000"/>
              </a:spcBef>
              <a:spcAft>
                <a:spcPts val="0"/>
              </a:spcAft>
              <a:buClr>
                <a:srgbClr val="171616"/>
              </a:buClr>
              <a:buSzPts val="4400"/>
              <a:buChar char="•"/>
            </a:pPr>
            <a:r>
              <a:rPr lang="es-CO" sz="4400">
                <a:solidFill>
                  <a:srgbClr val="171616"/>
                </a:solidFill>
                <a:latin typeface="Lato"/>
                <a:ea typeface="Lato"/>
                <a:cs typeface="Lato"/>
                <a:sym typeface="Lato"/>
              </a:rPr>
              <a:t>Es el equivalente a escribir:  </a:t>
            </a:r>
            <a:endParaRPr/>
          </a:p>
          <a:p>
            <a:pPr indent="0" lvl="0" marL="0" rtl="0" algn="ctr">
              <a:lnSpc>
                <a:spcPct val="110000"/>
              </a:lnSpc>
              <a:spcBef>
                <a:spcPts val="2000"/>
              </a:spcBef>
              <a:spcAft>
                <a:spcPts val="0"/>
              </a:spcAft>
              <a:buClr>
                <a:srgbClr val="171616"/>
              </a:buClr>
              <a:buSzPts val="3600"/>
              <a:buNone/>
            </a:pPr>
            <a:r>
              <a:rPr lang="es-CO" sz="3600">
                <a:solidFill>
                  <a:srgbClr val="171616"/>
                </a:solidFill>
                <a:latin typeface="Consolas"/>
                <a:ea typeface="Consolas"/>
                <a:cs typeface="Consolas"/>
                <a:sym typeface="Consolas"/>
              </a:rPr>
              <a:t>valor_a_comparar &gt;= mínimo AND valor_a_comparar &lt;= máximo</a:t>
            </a:r>
            <a:endParaRPr b="1" sz="3600">
              <a:latin typeface="Consolas"/>
              <a:ea typeface="Consolas"/>
              <a:cs typeface="Consolas"/>
              <a:sym typeface="Consolas"/>
            </a:endParaRPr>
          </a:p>
          <a:p>
            <a:pPr indent="0" lvl="0" marL="0" rtl="0" algn="l">
              <a:lnSpc>
                <a:spcPct val="110000"/>
              </a:lnSpc>
              <a:spcBef>
                <a:spcPts val="2000"/>
              </a:spcBef>
              <a:spcAft>
                <a:spcPts val="0"/>
              </a:spcAft>
              <a:buClr>
                <a:schemeClr val="dk1"/>
              </a:buClr>
              <a:buSzPts val="4400"/>
              <a:buNone/>
            </a:pPr>
            <a:r>
              <a:t/>
            </a:r>
            <a:endParaRPr b="1" sz="4400">
              <a:latin typeface="Lato"/>
              <a:ea typeface="Lato"/>
              <a:cs typeface="Lato"/>
              <a:sym typeface="Lato"/>
            </a:endParaRPr>
          </a:p>
        </p:txBody>
      </p:sp>
      <p:sp>
        <p:nvSpPr>
          <p:cNvPr id="950" name="Google Shape;950;p24"/>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pic>
        <p:nvPicPr>
          <p:cNvPr id="951" name="Google Shape;951;p24"/>
          <p:cNvPicPr preferRelativeResize="0"/>
          <p:nvPr/>
        </p:nvPicPr>
        <p:blipFill rotWithShape="1">
          <a:blip r:embed="rId4">
            <a:alphaModFix/>
          </a:blip>
          <a:srcRect b="19641" l="4856" r="5029" t="17657"/>
          <a:stretch/>
        </p:blipFill>
        <p:spPr>
          <a:xfrm>
            <a:off x="3432048" y="8921415"/>
            <a:ext cx="17519904" cy="3206749"/>
          </a:xfrm>
          <a:prstGeom prst="rect">
            <a:avLst/>
          </a:prstGeom>
          <a:noFill/>
          <a:ln>
            <a:noFill/>
          </a:ln>
        </p:spPr>
      </p:pic>
      <p:sp>
        <p:nvSpPr>
          <p:cNvPr id="952" name="Google Shape;952;p24"/>
          <p:cNvSpPr txBox="1"/>
          <p:nvPr/>
        </p:nvSpPr>
        <p:spPr>
          <a:xfrm>
            <a:off x="4175104" y="6825238"/>
            <a:ext cx="1158797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3600">
                <a:solidFill>
                  <a:srgbClr val="FF2F92"/>
                </a:solidFill>
                <a:latin typeface="Lato"/>
                <a:ea typeface="Lato"/>
                <a:cs typeface="Lato"/>
                <a:sym typeface="Lato"/>
              </a:rPr>
              <a:t>¡IMPORTANTE! </a:t>
            </a:r>
            <a:r>
              <a:rPr lang="es-CO" sz="3600">
                <a:solidFill>
                  <a:srgbClr val="525252"/>
                </a:solidFill>
                <a:latin typeface="Arial"/>
                <a:ea typeface="Arial"/>
                <a:cs typeface="Arial"/>
                <a:sym typeface="Arial"/>
              </a:rPr>
              <a:t>BETWEEN es </a:t>
            </a:r>
            <a:r>
              <a:rPr b="1" lang="es-CO" sz="3600" u="sng">
                <a:solidFill>
                  <a:srgbClr val="525252"/>
                </a:solidFill>
                <a:latin typeface="Arial"/>
                <a:ea typeface="Arial"/>
                <a:cs typeface="Arial"/>
                <a:sym typeface="Arial"/>
              </a:rPr>
              <a:t>INCLUSIVO</a:t>
            </a:r>
            <a:r>
              <a:rPr lang="es-CO" sz="3600">
                <a:solidFill>
                  <a:srgbClr val="525252"/>
                </a:solidFill>
                <a:latin typeface="Arial"/>
                <a:ea typeface="Arial"/>
                <a:cs typeface="Arial"/>
                <a:sym typeface="Arial"/>
              </a:rPr>
              <a:t> con los límites </a:t>
            </a:r>
            <a:r>
              <a:rPr b="1" lang="es-CO" sz="3600">
                <a:solidFill>
                  <a:srgbClr val="525252"/>
                </a:solidFill>
                <a:latin typeface="Arial"/>
                <a:ea typeface="Arial"/>
                <a:cs typeface="Arial"/>
                <a:sym typeface="Arial"/>
              </a:rPr>
              <a:t>(incluye el igual). </a:t>
            </a:r>
            <a:r>
              <a:rPr lang="es-CO" sz="3600">
                <a:solidFill>
                  <a:srgbClr val="525252"/>
                </a:solidFill>
                <a:latin typeface="Arial"/>
                <a:ea typeface="Arial"/>
                <a:cs typeface="Arial"/>
                <a:sym typeface="Arial"/>
              </a:rPr>
              <a:t>Si se quiere mayor o menor estricto toca escribir toda la condición.</a:t>
            </a:r>
            <a:endParaRPr sz="3600">
              <a:solidFill>
                <a:srgbClr val="525252"/>
              </a:solidFill>
              <a:latin typeface="Arial"/>
              <a:ea typeface="Arial"/>
              <a:cs typeface="Arial"/>
              <a:sym typeface="Arial"/>
            </a:endParaRPr>
          </a:p>
        </p:txBody>
      </p:sp>
      <p:sp>
        <p:nvSpPr>
          <p:cNvPr id="953" name="Google Shape;953;p24"/>
          <p:cNvSpPr/>
          <p:nvPr/>
        </p:nvSpPr>
        <p:spPr>
          <a:xfrm>
            <a:off x="9163050" y="5676900"/>
            <a:ext cx="819150" cy="704850"/>
          </a:xfrm>
          <a:custGeom>
            <a:rect b="b" l="l" r="r" t="t"/>
            <a:pathLst>
              <a:path extrusionOk="0" h="704850" w="819150">
                <a:moveTo>
                  <a:pt x="0" y="352425"/>
                </a:moveTo>
                <a:cubicBezTo>
                  <a:pt x="-35639" y="135803"/>
                  <a:pt x="169646" y="5152"/>
                  <a:pt x="409575" y="0"/>
                </a:cubicBezTo>
                <a:cubicBezTo>
                  <a:pt x="672617" y="7756"/>
                  <a:pt x="779472" y="159048"/>
                  <a:pt x="819150" y="352425"/>
                </a:cubicBezTo>
                <a:cubicBezTo>
                  <a:pt x="811043" y="554981"/>
                  <a:pt x="631099" y="730707"/>
                  <a:pt x="409575" y="704850"/>
                </a:cubicBezTo>
                <a:cubicBezTo>
                  <a:pt x="144842" y="683769"/>
                  <a:pt x="12170" y="552879"/>
                  <a:pt x="0" y="352425"/>
                </a:cubicBezTo>
                <a:close/>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p24"/>
          <p:cNvSpPr/>
          <p:nvPr/>
        </p:nvSpPr>
        <p:spPr>
          <a:xfrm>
            <a:off x="16954500" y="5633027"/>
            <a:ext cx="819150" cy="704850"/>
          </a:xfrm>
          <a:custGeom>
            <a:rect b="b" l="l" r="r" t="t"/>
            <a:pathLst>
              <a:path extrusionOk="0" h="704850" w="819150">
                <a:moveTo>
                  <a:pt x="0" y="352425"/>
                </a:moveTo>
                <a:cubicBezTo>
                  <a:pt x="-35639" y="135803"/>
                  <a:pt x="169646" y="5152"/>
                  <a:pt x="409575" y="0"/>
                </a:cubicBezTo>
                <a:cubicBezTo>
                  <a:pt x="672617" y="7756"/>
                  <a:pt x="779472" y="159048"/>
                  <a:pt x="819150" y="352425"/>
                </a:cubicBezTo>
                <a:cubicBezTo>
                  <a:pt x="811043" y="554981"/>
                  <a:pt x="631099" y="730707"/>
                  <a:pt x="409575" y="704850"/>
                </a:cubicBezTo>
                <a:cubicBezTo>
                  <a:pt x="144842" y="683769"/>
                  <a:pt x="12170" y="552879"/>
                  <a:pt x="0" y="352425"/>
                </a:cubicBezTo>
                <a:close/>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55" name="Google Shape;955;p24"/>
          <p:cNvGrpSpPr/>
          <p:nvPr/>
        </p:nvGrpSpPr>
        <p:grpSpPr>
          <a:xfrm>
            <a:off x="9302973" y="6438900"/>
            <a:ext cx="1117377" cy="514350"/>
            <a:chOff x="9302973" y="6438900"/>
            <a:chExt cx="1117377" cy="514350"/>
          </a:xfrm>
        </p:grpSpPr>
        <p:sp>
          <p:nvSpPr>
            <p:cNvPr id="956" name="Google Shape;956;p24"/>
            <p:cNvSpPr/>
            <p:nvPr/>
          </p:nvSpPr>
          <p:spPr>
            <a:xfrm>
              <a:off x="9302973" y="6438900"/>
              <a:ext cx="1117377" cy="514350"/>
            </a:xfrm>
            <a:custGeom>
              <a:rect b="b" l="l" r="r" t="t"/>
              <a:pathLst>
                <a:path extrusionOk="0" h="514350" w="1117377">
                  <a:moveTo>
                    <a:pt x="183927" y="0"/>
                  </a:moveTo>
                  <a:cubicBezTo>
                    <a:pt x="48989" y="80962"/>
                    <a:pt x="-85948" y="161925"/>
                    <a:pt x="69627" y="247650"/>
                  </a:cubicBezTo>
                  <a:cubicBezTo>
                    <a:pt x="225202" y="333375"/>
                    <a:pt x="987202" y="479425"/>
                    <a:pt x="1117377" y="514350"/>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57" name="Google Shape;957;p24"/>
            <p:cNvCxnSpPr>
              <a:stCxn id="956" idx="0"/>
            </p:cNvCxnSpPr>
            <p:nvPr/>
          </p:nvCxnSpPr>
          <p:spPr>
            <a:xfrm flipH="1">
              <a:off x="9303000" y="6438900"/>
              <a:ext cx="183900" cy="44400"/>
            </a:xfrm>
            <a:prstGeom prst="straightConnector1">
              <a:avLst/>
            </a:prstGeom>
            <a:noFill/>
            <a:ln cap="flat" cmpd="sng" w="38100">
              <a:solidFill>
                <a:srgbClr val="FF2F92"/>
              </a:solidFill>
              <a:prstDash val="solid"/>
              <a:miter lim="800000"/>
              <a:headEnd len="sm" w="sm" type="none"/>
              <a:tailEnd len="sm" w="sm" type="none"/>
            </a:ln>
          </p:spPr>
        </p:cxnSp>
        <p:cxnSp>
          <p:nvCxnSpPr>
            <p:cNvPr id="958" name="Google Shape;958;p24"/>
            <p:cNvCxnSpPr>
              <a:stCxn id="956" idx="0"/>
            </p:cNvCxnSpPr>
            <p:nvPr/>
          </p:nvCxnSpPr>
          <p:spPr>
            <a:xfrm flipH="1">
              <a:off x="9394800" y="6438900"/>
              <a:ext cx="92100" cy="116400"/>
            </a:xfrm>
            <a:prstGeom prst="straightConnector1">
              <a:avLst/>
            </a:prstGeom>
            <a:noFill/>
            <a:ln cap="flat" cmpd="sng" w="38100">
              <a:solidFill>
                <a:srgbClr val="FF2F92"/>
              </a:solidFill>
              <a:prstDash val="solid"/>
              <a:miter lim="800000"/>
              <a:headEnd len="sm" w="sm" type="none"/>
              <a:tailEnd len="sm" w="sm" type="none"/>
            </a:ln>
          </p:spPr>
        </p:cxnSp>
      </p:grpSp>
      <p:grpSp>
        <p:nvGrpSpPr>
          <p:cNvPr id="959" name="Google Shape;959;p24"/>
          <p:cNvGrpSpPr/>
          <p:nvPr/>
        </p:nvGrpSpPr>
        <p:grpSpPr>
          <a:xfrm>
            <a:off x="12954000" y="6337877"/>
            <a:ext cx="5243692" cy="634423"/>
            <a:chOff x="12954000" y="6337877"/>
            <a:chExt cx="5243692" cy="634423"/>
          </a:xfrm>
        </p:grpSpPr>
        <p:sp>
          <p:nvSpPr>
            <p:cNvPr id="960" name="Google Shape;960;p24"/>
            <p:cNvSpPr/>
            <p:nvPr/>
          </p:nvSpPr>
          <p:spPr>
            <a:xfrm>
              <a:off x="12954000" y="6343650"/>
              <a:ext cx="5243692" cy="628650"/>
            </a:xfrm>
            <a:custGeom>
              <a:rect b="b" l="l" r="r" t="t"/>
              <a:pathLst>
                <a:path extrusionOk="0" h="628650" w="5243692">
                  <a:moveTo>
                    <a:pt x="4457700" y="0"/>
                  </a:moveTo>
                  <a:cubicBezTo>
                    <a:pt x="5048250" y="109537"/>
                    <a:pt x="5638800" y="219075"/>
                    <a:pt x="4895850" y="323850"/>
                  </a:cubicBezTo>
                  <a:cubicBezTo>
                    <a:pt x="4152900" y="428625"/>
                    <a:pt x="796925" y="596900"/>
                    <a:pt x="0" y="628650"/>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61" name="Google Shape;961;p24"/>
            <p:cNvCxnSpPr>
              <a:stCxn id="960" idx="0"/>
            </p:cNvCxnSpPr>
            <p:nvPr/>
          </p:nvCxnSpPr>
          <p:spPr>
            <a:xfrm>
              <a:off x="17411700" y="6343650"/>
              <a:ext cx="195900" cy="95400"/>
            </a:xfrm>
            <a:prstGeom prst="straightConnector1">
              <a:avLst/>
            </a:prstGeom>
            <a:noFill/>
            <a:ln cap="flat" cmpd="sng" w="38100">
              <a:solidFill>
                <a:srgbClr val="FF2F92"/>
              </a:solidFill>
              <a:prstDash val="solid"/>
              <a:miter lim="800000"/>
              <a:headEnd len="sm" w="sm" type="none"/>
              <a:tailEnd len="sm" w="sm" type="none"/>
            </a:ln>
          </p:spPr>
        </p:cxnSp>
        <p:cxnSp>
          <p:nvCxnSpPr>
            <p:cNvPr id="962" name="Google Shape;962;p24"/>
            <p:cNvCxnSpPr>
              <a:stCxn id="954" idx="4"/>
            </p:cNvCxnSpPr>
            <p:nvPr/>
          </p:nvCxnSpPr>
          <p:spPr>
            <a:xfrm>
              <a:off x="17364075" y="6337877"/>
              <a:ext cx="294900" cy="0"/>
            </a:xfrm>
            <a:prstGeom prst="straightConnector1">
              <a:avLst/>
            </a:prstGeom>
            <a:noFill/>
            <a:ln cap="flat" cmpd="sng" w="38100">
              <a:solidFill>
                <a:srgbClr val="FF2F92"/>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5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5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5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5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6" name="Shape 966"/>
        <p:cNvGrpSpPr/>
        <p:nvPr/>
      </p:nvGrpSpPr>
      <p:grpSpPr>
        <a:xfrm>
          <a:off x="0" y="0"/>
          <a:ext cx="0" cy="0"/>
          <a:chOff x="0" y="0"/>
          <a:chExt cx="0" cy="0"/>
        </a:xfrm>
      </p:grpSpPr>
      <p:sp>
        <p:nvSpPr>
          <p:cNvPr id="967" name="Google Shape;967;p25"/>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8" name="Google Shape;968;p25"/>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9" name="Google Shape;969;p25"/>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IN</a:t>
            </a:r>
            <a:endParaRPr/>
          </a:p>
        </p:txBody>
      </p:sp>
      <p:sp>
        <p:nvSpPr>
          <p:cNvPr id="970" name="Google Shape;970;p25"/>
          <p:cNvSpPr txBox="1"/>
          <p:nvPr>
            <p:ph idx="1" type="body"/>
          </p:nvPr>
        </p:nvSpPr>
        <p:spPr>
          <a:xfrm>
            <a:off x="3186223" y="3266350"/>
            <a:ext cx="18011554" cy="1916961"/>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Permite revisar fácilmente si un valor está incluido o no en una </a:t>
            </a:r>
            <a:r>
              <a:rPr b="1" lang="es-CO" sz="4400">
                <a:latin typeface="Lato"/>
                <a:ea typeface="Lato"/>
                <a:cs typeface="Lato"/>
                <a:sym typeface="Lato"/>
              </a:rPr>
              <a:t>lista de opciones.</a:t>
            </a:r>
            <a:endParaRPr/>
          </a:p>
        </p:txBody>
      </p:sp>
      <p:pic>
        <p:nvPicPr>
          <p:cNvPr id="971" name="Google Shape;971;p25"/>
          <p:cNvPicPr preferRelativeResize="0"/>
          <p:nvPr/>
        </p:nvPicPr>
        <p:blipFill rotWithShape="1">
          <a:blip r:embed="rId4">
            <a:alphaModFix/>
          </a:blip>
          <a:srcRect b="10549" l="5087" r="5235" t="10135"/>
          <a:stretch/>
        </p:blipFill>
        <p:spPr>
          <a:xfrm>
            <a:off x="3432048" y="9063968"/>
            <a:ext cx="17519904" cy="3654798"/>
          </a:xfrm>
          <a:prstGeom prst="roundRect">
            <a:avLst>
              <a:gd fmla="val 2142" name="adj"/>
            </a:avLst>
          </a:prstGeom>
          <a:noFill/>
          <a:ln>
            <a:noFill/>
          </a:ln>
        </p:spPr>
      </p:pic>
      <p:sp>
        <p:nvSpPr>
          <p:cNvPr id="972" name="Google Shape;972;p25"/>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pic>
        <p:nvPicPr>
          <p:cNvPr id="973" name="Google Shape;973;p25"/>
          <p:cNvPicPr preferRelativeResize="0"/>
          <p:nvPr/>
        </p:nvPicPr>
        <p:blipFill rotWithShape="1">
          <a:blip r:embed="rId5">
            <a:alphaModFix/>
          </a:blip>
          <a:srcRect b="17988" l="5181" r="5181" t="19644"/>
          <a:stretch/>
        </p:blipFill>
        <p:spPr>
          <a:xfrm>
            <a:off x="3432048" y="5811369"/>
            <a:ext cx="17519904" cy="3206750"/>
          </a:xfrm>
          <a:prstGeom prst="roundRect">
            <a:avLst>
              <a:gd fmla="val 2142" name="adj"/>
            </a:avLst>
          </a:prstGeom>
          <a:noFill/>
          <a:ln>
            <a:noFill/>
          </a:ln>
        </p:spPr>
      </p:pic>
      <p:sp>
        <p:nvSpPr>
          <p:cNvPr id="974" name="Google Shape;974;p25"/>
          <p:cNvSpPr txBox="1"/>
          <p:nvPr/>
        </p:nvSpPr>
        <p:spPr>
          <a:xfrm>
            <a:off x="3432048" y="5306115"/>
            <a:ext cx="739731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3200">
                <a:solidFill>
                  <a:srgbClr val="0FB5CC"/>
                </a:solidFill>
                <a:latin typeface="Consolas"/>
                <a:ea typeface="Consolas"/>
                <a:cs typeface="Consolas"/>
                <a:sym typeface="Consolas"/>
              </a:rPr>
              <a:t>// Usando OR</a:t>
            </a:r>
            <a:endParaRPr/>
          </a:p>
        </p:txBody>
      </p:sp>
      <p:sp>
        <p:nvSpPr>
          <p:cNvPr id="975" name="Google Shape;975;p25"/>
          <p:cNvSpPr txBox="1"/>
          <p:nvPr/>
        </p:nvSpPr>
        <p:spPr>
          <a:xfrm>
            <a:off x="3432047" y="9063968"/>
            <a:ext cx="739731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3200">
                <a:solidFill>
                  <a:srgbClr val="0FB5CC"/>
                </a:solidFill>
                <a:latin typeface="Consolas"/>
                <a:ea typeface="Consolas"/>
                <a:cs typeface="Consolas"/>
                <a:sym typeface="Consolas"/>
              </a:rPr>
              <a:t>// Usando 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500"/>
                                        <p:tgtEl>
                                          <p:spTgt spid="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500"/>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500"/>
                                        <p:tgtEl>
                                          <p:spTgt spid="9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9" name="Shape 979"/>
        <p:cNvGrpSpPr/>
        <p:nvPr/>
      </p:nvGrpSpPr>
      <p:grpSpPr>
        <a:xfrm>
          <a:off x="0" y="0"/>
          <a:ext cx="0" cy="0"/>
          <a:chOff x="0" y="0"/>
          <a:chExt cx="0" cy="0"/>
        </a:xfrm>
      </p:grpSpPr>
      <p:sp>
        <p:nvSpPr>
          <p:cNvPr id="980" name="Google Shape;980;p26"/>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81" name="Google Shape;981;p26"/>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82" name="Google Shape;982;p26"/>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LIKE / ILIKE</a:t>
            </a:r>
            <a:endParaRPr/>
          </a:p>
        </p:txBody>
      </p:sp>
      <p:sp>
        <p:nvSpPr>
          <p:cNvPr id="983" name="Google Shape;983;p26"/>
          <p:cNvSpPr txBox="1"/>
          <p:nvPr>
            <p:ph idx="1" type="body"/>
          </p:nvPr>
        </p:nvSpPr>
        <p:spPr>
          <a:xfrm>
            <a:off x="3168502" y="3314314"/>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Permite comparar valores con patrones de texto.</a:t>
            </a:r>
            <a:endParaRPr/>
          </a:p>
          <a:p>
            <a:pPr indent="-457200" lvl="0" marL="457200" rtl="0" algn="l">
              <a:lnSpc>
                <a:spcPct val="110000"/>
              </a:lnSpc>
              <a:spcBef>
                <a:spcPts val="2000"/>
              </a:spcBef>
              <a:spcAft>
                <a:spcPts val="0"/>
              </a:spcAft>
              <a:buClr>
                <a:schemeClr val="dk1"/>
              </a:buClr>
              <a:buSzPts val="4400"/>
              <a:buChar char="•"/>
            </a:pPr>
            <a:r>
              <a:rPr lang="es-CO" sz="4400">
                <a:latin typeface="Lato"/>
                <a:ea typeface="Lato"/>
                <a:cs typeface="Lato"/>
                <a:sym typeface="Lato"/>
              </a:rPr>
              <a:t>Los patrones de texto se definen a través de RegEx* (expresiones regulares) o con el uso de un </a:t>
            </a:r>
            <a:r>
              <a:rPr b="1" lang="es-CO" sz="4400">
                <a:solidFill>
                  <a:srgbClr val="C11C3F"/>
                </a:solidFill>
                <a:latin typeface="Lato"/>
                <a:ea typeface="Lato"/>
                <a:cs typeface="Lato"/>
                <a:sym typeface="Lato"/>
              </a:rPr>
              <a:t>comodín</a:t>
            </a:r>
            <a:r>
              <a:rPr lang="es-CO" sz="4400">
                <a:latin typeface="Lato"/>
                <a:ea typeface="Lato"/>
                <a:cs typeface="Lato"/>
                <a:sym typeface="Lato"/>
              </a:rPr>
              <a:t>.</a:t>
            </a:r>
            <a:endParaRPr/>
          </a:p>
        </p:txBody>
      </p:sp>
      <p:sp>
        <p:nvSpPr>
          <p:cNvPr id="984" name="Google Shape;984;p26"/>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985" name="Google Shape;985;p26"/>
          <p:cNvSpPr txBox="1"/>
          <p:nvPr/>
        </p:nvSpPr>
        <p:spPr>
          <a:xfrm>
            <a:off x="361950" y="12867501"/>
            <a:ext cx="758077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dk1"/>
                </a:solidFill>
                <a:latin typeface="Lato"/>
                <a:ea typeface="Lato"/>
                <a:cs typeface="Lato"/>
                <a:sym typeface="Lato"/>
              </a:rPr>
              <a:t>*Fuera del alcance de este curso, pero disponible en la documentación </a:t>
            </a:r>
            <a:r>
              <a:rPr lang="es-CO" sz="1800" u="sng">
                <a:solidFill>
                  <a:schemeClr val="dk1"/>
                </a:solidFill>
                <a:latin typeface="Lato"/>
                <a:ea typeface="Lato"/>
                <a:cs typeface="Lato"/>
                <a:sym typeface="Lato"/>
                <a:hlinkClick r:id="rId4">
                  <a:extLst>
                    <a:ext uri="{A12FA001-AC4F-418D-AE19-62706E023703}">
                      <ahyp:hlinkClr val="tx"/>
                    </a:ext>
                  </a:extLst>
                </a:hlinkClick>
              </a:rPr>
              <a:t>https://www.postgresql.org/docs/current/functions-matching.html</a:t>
            </a:r>
            <a:endParaRPr sz="1800">
              <a:solidFill>
                <a:schemeClr val="dk1"/>
              </a:solidFill>
              <a:latin typeface="Lato"/>
              <a:ea typeface="Lato"/>
              <a:cs typeface="Lato"/>
              <a:sym typeface="Lato"/>
            </a:endParaRPr>
          </a:p>
        </p:txBody>
      </p:sp>
      <p:sp>
        <p:nvSpPr>
          <p:cNvPr id="986" name="Google Shape;986;p26"/>
          <p:cNvSpPr txBox="1"/>
          <p:nvPr/>
        </p:nvSpPr>
        <p:spPr>
          <a:xfrm>
            <a:off x="3536576" y="7923868"/>
            <a:ext cx="7691718"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800">
                <a:solidFill>
                  <a:schemeClr val="dk1"/>
                </a:solidFill>
                <a:latin typeface="Lato"/>
                <a:ea typeface="Lato"/>
                <a:cs typeface="Lato"/>
                <a:sym typeface="Lato"/>
              </a:rPr>
              <a:t>Se “hace pasar” por una secuencia de caracteres (que puede ser espacio)</a:t>
            </a:r>
            <a:endParaRPr/>
          </a:p>
        </p:txBody>
      </p:sp>
      <p:sp>
        <p:nvSpPr>
          <p:cNvPr id="987" name="Google Shape;987;p26"/>
          <p:cNvSpPr txBox="1"/>
          <p:nvPr/>
        </p:nvSpPr>
        <p:spPr>
          <a:xfrm>
            <a:off x="11951932" y="7923868"/>
            <a:ext cx="7691718"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800">
                <a:solidFill>
                  <a:schemeClr val="dk1"/>
                </a:solidFill>
                <a:latin typeface="Lato"/>
                <a:ea typeface="Lato"/>
                <a:cs typeface="Lato"/>
                <a:sym typeface="Lato"/>
              </a:rPr>
              <a:t>Se “hace pasar” por un único carácter y tiene que llevar un valor (no puede ser espacio)</a:t>
            </a:r>
            <a:endParaRPr/>
          </a:p>
        </p:txBody>
      </p:sp>
      <p:sp>
        <p:nvSpPr>
          <p:cNvPr id="988" name="Google Shape;988;p26"/>
          <p:cNvSpPr txBox="1"/>
          <p:nvPr/>
        </p:nvSpPr>
        <p:spPr>
          <a:xfrm>
            <a:off x="3536576" y="9300490"/>
            <a:ext cx="769171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400">
                <a:solidFill>
                  <a:schemeClr val="dk1"/>
                </a:solidFill>
                <a:latin typeface="Lato"/>
                <a:ea typeface="Lato"/>
                <a:cs typeface="Lato"/>
                <a:sym typeface="Lato"/>
              </a:rPr>
              <a:t>- Buscar todos los nombres que empiezan con ‘A’</a:t>
            </a:r>
            <a:endParaRPr/>
          </a:p>
        </p:txBody>
      </p:sp>
      <p:sp>
        <p:nvSpPr>
          <p:cNvPr id="989" name="Google Shape;989;p26"/>
          <p:cNvSpPr txBox="1"/>
          <p:nvPr/>
        </p:nvSpPr>
        <p:spPr>
          <a:xfrm>
            <a:off x="11951932" y="9300489"/>
            <a:ext cx="769171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400">
                <a:solidFill>
                  <a:schemeClr val="dk1"/>
                </a:solidFill>
                <a:latin typeface="Lato"/>
                <a:ea typeface="Lato"/>
                <a:cs typeface="Lato"/>
                <a:sym typeface="Lato"/>
              </a:rPr>
              <a:t>- Buscar “todas” las películas de Destino Final</a:t>
            </a:r>
            <a:endParaRPr/>
          </a:p>
        </p:txBody>
      </p:sp>
      <p:grpSp>
        <p:nvGrpSpPr>
          <p:cNvPr id="990" name="Google Shape;990;p26"/>
          <p:cNvGrpSpPr/>
          <p:nvPr/>
        </p:nvGrpSpPr>
        <p:grpSpPr>
          <a:xfrm>
            <a:off x="6207824" y="6420034"/>
            <a:ext cx="2349223" cy="1200329"/>
            <a:chOff x="5674188" y="6420034"/>
            <a:chExt cx="2349223" cy="1200329"/>
          </a:xfrm>
        </p:grpSpPr>
        <p:sp>
          <p:nvSpPr>
            <p:cNvPr id="991" name="Google Shape;991;p26"/>
            <p:cNvSpPr txBox="1"/>
            <p:nvPr/>
          </p:nvSpPr>
          <p:spPr>
            <a:xfrm>
              <a:off x="6732494" y="6420034"/>
              <a:ext cx="129091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rgbClr val="C11C3F"/>
                  </a:solidFill>
                  <a:latin typeface="Roboto"/>
                  <a:ea typeface="Roboto"/>
                  <a:cs typeface="Roboto"/>
                  <a:sym typeface="Roboto"/>
                </a:rPr>
                <a:t>‘%’</a:t>
              </a:r>
              <a:endParaRPr/>
            </a:p>
          </p:txBody>
        </p:sp>
        <p:pic>
          <p:nvPicPr>
            <p:cNvPr id="992" name="Google Shape;992;p26"/>
            <p:cNvPicPr preferRelativeResize="0"/>
            <p:nvPr/>
          </p:nvPicPr>
          <p:blipFill rotWithShape="1">
            <a:blip r:embed="rId5">
              <a:alphaModFix/>
            </a:blip>
            <a:srcRect b="0" l="0" r="0" t="0"/>
            <a:stretch/>
          </p:blipFill>
          <p:spPr>
            <a:xfrm>
              <a:off x="5674188" y="6420034"/>
              <a:ext cx="1200329" cy="1200329"/>
            </a:xfrm>
            <a:prstGeom prst="rect">
              <a:avLst/>
            </a:prstGeom>
            <a:noFill/>
            <a:ln>
              <a:noFill/>
            </a:ln>
          </p:spPr>
        </p:pic>
      </p:grpSp>
      <p:grpSp>
        <p:nvGrpSpPr>
          <p:cNvPr id="993" name="Google Shape;993;p26"/>
          <p:cNvGrpSpPr/>
          <p:nvPr/>
        </p:nvGrpSpPr>
        <p:grpSpPr>
          <a:xfrm>
            <a:off x="14663520" y="6257835"/>
            <a:ext cx="2268543" cy="1200329"/>
            <a:chOff x="14415456" y="6257835"/>
            <a:chExt cx="2268543" cy="1200329"/>
          </a:xfrm>
        </p:grpSpPr>
        <p:sp>
          <p:nvSpPr>
            <p:cNvPr id="994" name="Google Shape;994;p26"/>
            <p:cNvSpPr txBox="1"/>
            <p:nvPr/>
          </p:nvSpPr>
          <p:spPr>
            <a:xfrm>
              <a:off x="15483669" y="6257835"/>
              <a:ext cx="120033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rgbClr val="C11C3F"/>
                  </a:solidFill>
                  <a:latin typeface="Roboto"/>
                  <a:ea typeface="Roboto"/>
                  <a:cs typeface="Roboto"/>
                  <a:sym typeface="Roboto"/>
                </a:rPr>
                <a:t>‘_’</a:t>
              </a:r>
              <a:endParaRPr/>
            </a:p>
          </p:txBody>
        </p:sp>
        <p:pic>
          <p:nvPicPr>
            <p:cNvPr id="995" name="Google Shape;995;p26"/>
            <p:cNvPicPr preferRelativeResize="0"/>
            <p:nvPr/>
          </p:nvPicPr>
          <p:blipFill rotWithShape="1">
            <a:blip r:embed="rId5">
              <a:alphaModFix/>
            </a:blip>
            <a:srcRect b="0" l="0" r="0" t="0"/>
            <a:stretch/>
          </p:blipFill>
          <p:spPr>
            <a:xfrm>
              <a:off x="14415456" y="6257835"/>
              <a:ext cx="1200329" cy="1200329"/>
            </a:xfrm>
            <a:prstGeom prst="rect">
              <a:avLst/>
            </a:prstGeom>
            <a:noFill/>
            <a:ln>
              <a:noFill/>
            </a:ln>
          </p:spPr>
        </p:pic>
      </p:grpSp>
      <p:pic>
        <p:nvPicPr>
          <p:cNvPr id="996" name="Google Shape;996;p26"/>
          <p:cNvPicPr preferRelativeResize="0"/>
          <p:nvPr/>
        </p:nvPicPr>
        <p:blipFill rotWithShape="1">
          <a:blip r:embed="rId6">
            <a:alphaModFix/>
          </a:blip>
          <a:srcRect b="24674" l="0" r="0" t="26970"/>
          <a:stretch/>
        </p:blipFill>
        <p:spPr>
          <a:xfrm>
            <a:off x="3496235" y="10184670"/>
            <a:ext cx="7772400" cy="1798651"/>
          </a:xfrm>
          <a:prstGeom prst="rect">
            <a:avLst/>
          </a:prstGeom>
          <a:noFill/>
          <a:ln>
            <a:noFill/>
          </a:ln>
        </p:spPr>
      </p:pic>
      <p:pic>
        <p:nvPicPr>
          <p:cNvPr id="997" name="Google Shape;997;p26"/>
          <p:cNvPicPr preferRelativeResize="0"/>
          <p:nvPr/>
        </p:nvPicPr>
        <p:blipFill rotWithShape="1">
          <a:blip r:embed="rId7">
            <a:alphaModFix/>
          </a:blip>
          <a:srcRect b="25301" l="0" r="0" t="26344"/>
          <a:stretch/>
        </p:blipFill>
        <p:spPr>
          <a:xfrm>
            <a:off x="11911591" y="10161382"/>
            <a:ext cx="7772400" cy="1798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500"/>
                                        <p:tgtEl>
                                          <p:spTgt spid="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5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1" name="Shape 1001"/>
        <p:cNvGrpSpPr/>
        <p:nvPr/>
      </p:nvGrpSpPr>
      <p:grpSpPr>
        <a:xfrm>
          <a:off x="0" y="0"/>
          <a:ext cx="0" cy="0"/>
          <a:chOff x="0" y="0"/>
          <a:chExt cx="0" cy="0"/>
        </a:xfrm>
      </p:grpSpPr>
      <p:sp>
        <p:nvSpPr>
          <p:cNvPr id="1002" name="Google Shape;1002;p27"/>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03" name="Google Shape;1003;p27"/>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04" name="Google Shape;1004;p27"/>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LIKE / ILIKE</a:t>
            </a:r>
            <a:endParaRPr/>
          </a:p>
        </p:txBody>
      </p:sp>
      <p:sp>
        <p:nvSpPr>
          <p:cNvPr id="1005" name="Google Shape;1005;p27"/>
          <p:cNvSpPr txBox="1"/>
          <p:nvPr>
            <p:ph idx="1" type="body"/>
          </p:nvPr>
        </p:nvSpPr>
        <p:spPr>
          <a:xfrm>
            <a:off x="3168502" y="3314314"/>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Permite comparar valores con patrones de texto.</a:t>
            </a:r>
            <a:endParaRPr/>
          </a:p>
          <a:p>
            <a:pPr indent="-457200" lvl="0" marL="457200" rtl="0" algn="l">
              <a:lnSpc>
                <a:spcPct val="110000"/>
              </a:lnSpc>
              <a:spcBef>
                <a:spcPts val="2000"/>
              </a:spcBef>
              <a:spcAft>
                <a:spcPts val="0"/>
              </a:spcAft>
              <a:buClr>
                <a:schemeClr val="dk1"/>
              </a:buClr>
              <a:buSzPts val="4400"/>
              <a:buChar char="•"/>
            </a:pPr>
            <a:r>
              <a:rPr lang="es-CO" sz="4400">
                <a:solidFill>
                  <a:srgbClr val="C11C3F"/>
                </a:solidFill>
                <a:latin typeface="Lato"/>
                <a:ea typeface="Lato"/>
                <a:cs typeface="Lato"/>
                <a:sym typeface="Lato"/>
              </a:rPr>
              <a:t>LIKE</a:t>
            </a:r>
            <a:r>
              <a:rPr lang="es-CO" sz="4400">
                <a:latin typeface="Lato"/>
                <a:ea typeface="Lato"/>
                <a:cs typeface="Lato"/>
                <a:sym typeface="Lato"/>
              </a:rPr>
              <a:t> es una instrucción sensible a mayúsculas y minúsculas. Si se quiere tener flexibilidad, se usa la instrucción </a:t>
            </a:r>
            <a:r>
              <a:rPr lang="es-CO" sz="4400">
                <a:solidFill>
                  <a:srgbClr val="C11C3F"/>
                </a:solidFill>
                <a:latin typeface="Lato"/>
                <a:ea typeface="Lato"/>
                <a:cs typeface="Lato"/>
                <a:sym typeface="Lato"/>
              </a:rPr>
              <a:t>ILIKE</a:t>
            </a:r>
            <a:r>
              <a:rPr lang="es-CO" sz="4400">
                <a:latin typeface="Lato"/>
                <a:ea typeface="Lato"/>
                <a:cs typeface="Lato"/>
                <a:sym typeface="Lato"/>
              </a:rPr>
              <a:t> (insensible a mayúsculas y minúsculas).</a:t>
            </a:r>
            <a:endParaRPr/>
          </a:p>
        </p:txBody>
      </p:sp>
      <p:sp>
        <p:nvSpPr>
          <p:cNvPr id="1006" name="Google Shape;1006;p27"/>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pic>
        <p:nvPicPr>
          <p:cNvPr id="1007" name="Google Shape;1007;p27"/>
          <p:cNvPicPr preferRelativeResize="0"/>
          <p:nvPr/>
        </p:nvPicPr>
        <p:blipFill rotWithShape="1">
          <a:blip r:embed="rId4">
            <a:alphaModFix/>
          </a:blip>
          <a:srcRect b="18632" l="4893" r="4911" t="18613"/>
          <a:stretch/>
        </p:blipFill>
        <p:spPr>
          <a:xfrm>
            <a:off x="3432048" y="7501752"/>
            <a:ext cx="17519904" cy="3206750"/>
          </a:xfrm>
          <a:prstGeom prst="roundRect">
            <a:avLst>
              <a:gd fmla="val 2142"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1" name="Shape 1011"/>
        <p:cNvGrpSpPr/>
        <p:nvPr/>
      </p:nvGrpSpPr>
      <p:grpSpPr>
        <a:xfrm>
          <a:off x="0" y="0"/>
          <a:ext cx="0" cy="0"/>
          <a:chOff x="0" y="0"/>
          <a:chExt cx="0" cy="0"/>
        </a:xfrm>
      </p:grpSpPr>
      <p:sp>
        <p:nvSpPr>
          <p:cNvPr id="1012" name="Google Shape;1012;p28"/>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13" name="Google Shape;1013;p28"/>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14" name="Google Shape;1014;p28"/>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LIKE / ILIKE</a:t>
            </a:r>
            <a:endParaRPr/>
          </a:p>
        </p:txBody>
      </p:sp>
      <p:sp>
        <p:nvSpPr>
          <p:cNvPr id="1015" name="Google Shape;1015;p28"/>
          <p:cNvSpPr txBox="1"/>
          <p:nvPr>
            <p:ph idx="1" type="body"/>
          </p:nvPr>
        </p:nvSpPr>
        <p:spPr>
          <a:xfrm>
            <a:off x="6104649" y="3330024"/>
            <a:ext cx="4301681"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Cheryl</a:t>
            </a:r>
            <a:endParaRPr/>
          </a:p>
          <a:p>
            <a:pPr indent="-457200" lvl="0" marL="457200" rtl="0" algn="l">
              <a:lnSpc>
                <a:spcPct val="110000"/>
              </a:lnSpc>
              <a:spcBef>
                <a:spcPts val="2000"/>
              </a:spcBef>
              <a:spcAft>
                <a:spcPts val="0"/>
              </a:spcAft>
              <a:buClr>
                <a:schemeClr val="dk1"/>
              </a:buClr>
              <a:buSzPts val="4400"/>
              <a:buChar char="•"/>
            </a:pPr>
            <a:r>
              <a:rPr lang="es-CO" sz="4400">
                <a:latin typeface="Lato"/>
                <a:ea typeface="Lato"/>
                <a:cs typeface="Lato"/>
                <a:sym typeface="Lato"/>
              </a:rPr>
              <a:t>Theresa</a:t>
            </a:r>
            <a:endParaRPr/>
          </a:p>
          <a:p>
            <a:pPr indent="-457200" lvl="0" marL="457200" rtl="0" algn="l">
              <a:lnSpc>
                <a:spcPct val="110000"/>
              </a:lnSpc>
              <a:spcBef>
                <a:spcPts val="2000"/>
              </a:spcBef>
              <a:spcAft>
                <a:spcPts val="0"/>
              </a:spcAft>
              <a:buClr>
                <a:schemeClr val="dk1"/>
              </a:buClr>
              <a:buSzPts val="4400"/>
              <a:buChar char="•"/>
            </a:pPr>
            <a:r>
              <a:rPr lang="es-CO" sz="4400">
                <a:latin typeface="Lato"/>
                <a:ea typeface="Lato"/>
                <a:cs typeface="Lato"/>
                <a:sym typeface="Lato"/>
              </a:rPr>
              <a:t>Sheri</a:t>
            </a:r>
            <a:endParaRPr sz="4400">
              <a:latin typeface="Lato"/>
              <a:ea typeface="Lato"/>
              <a:cs typeface="Lato"/>
              <a:sym typeface="Lato"/>
            </a:endParaRPr>
          </a:p>
        </p:txBody>
      </p:sp>
      <p:sp>
        <p:nvSpPr>
          <p:cNvPr id="1016" name="Google Shape;1016;p28"/>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pic>
        <p:nvPicPr>
          <p:cNvPr id="1017" name="Google Shape;1017;p28"/>
          <p:cNvPicPr preferRelativeResize="0"/>
          <p:nvPr/>
        </p:nvPicPr>
        <p:blipFill rotWithShape="1">
          <a:blip r:embed="rId4">
            <a:alphaModFix/>
          </a:blip>
          <a:srcRect b="18092" l="4964" r="5183" t="17876"/>
          <a:stretch/>
        </p:blipFill>
        <p:spPr>
          <a:xfrm>
            <a:off x="3414327" y="7179227"/>
            <a:ext cx="17519904" cy="3456122"/>
          </a:xfrm>
          <a:prstGeom prst="roundRect">
            <a:avLst>
              <a:gd fmla="val 2142" name="adj"/>
            </a:avLst>
          </a:prstGeom>
          <a:noFill/>
          <a:ln>
            <a:noFill/>
          </a:ln>
        </p:spPr>
      </p:pic>
      <p:sp>
        <p:nvSpPr>
          <p:cNvPr id="1018" name="Google Shape;1018;p28"/>
          <p:cNvSpPr txBox="1"/>
          <p:nvPr/>
        </p:nvSpPr>
        <p:spPr>
          <a:xfrm>
            <a:off x="13115830" y="3327912"/>
            <a:ext cx="4102786" cy="320675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10000"/>
              </a:lnSpc>
              <a:spcBef>
                <a:spcPts val="0"/>
              </a:spcBef>
              <a:spcAft>
                <a:spcPts val="0"/>
              </a:spcAft>
              <a:buClr>
                <a:schemeClr val="dk1"/>
              </a:buClr>
              <a:buSzPts val="4400"/>
              <a:buFont typeface="Arial"/>
              <a:buChar char="•"/>
            </a:pPr>
            <a:r>
              <a:rPr lang="es-CO" sz="4400">
                <a:solidFill>
                  <a:srgbClr val="C00000"/>
                </a:solidFill>
                <a:latin typeface="Lato"/>
                <a:ea typeface="Lato"/>
                <a:cs typeface="Lato"/>
                <a:sym typeface="Lato"/>
              </a:rPr>
              <a:t>C</a:t>
            </a:r>
            <a:r>
              <a:rPr lang="es-CO" sz="4400">
                <a:solidFill>
                  <a:schemeClr val="dk1"/>
                </a:solidFill>
                <a:latin typeface="Lato"/>
                <a:ea typeface="Lato"/>
                <a:cs typeface="Lato"/>
                <a:sym typeface="Lato"/>
              </a:rPr>
              <a:t>her</a:t>
            </a:r>
            <a:r>
              <a:rPr lang="es-CO" sz="4400">
                <a:solidFill>
                  <a:srgbClr val="0FB5CC"/>
                </a:solidFill>
                <a:latin typeface="Lato"/>
                <a:ea typeface="Lato"/>
                <a:cs typeface="Lato"/>
                <a:sym typeface="Lato"/>
              </a:rPr>
              <a:t>yl</a:t>
            </a:r>
            <a:endParaRPr/>
          </a:p>
          <a:p>
            <a:pPr indent="-457200" lvl="0" marL="457200" marR="0" rtl="0" algn="l">
              <a:lnSpc>
                <a:spcPct val="110000"/>
              </a:lnSpc>
              <a:spcBef>
                <a:spcPts val="2000"/>
              </a:spcBef>
              <a:spcAft>
                <a:spcPts val="0"/>
              </a:spcAft>
              <a:buClr>
                <a:schemeClr val="dk1"/>
              </a:buClr>
              <a:buSzPts val="4400"/>
              <a:buFont typeface="Arial"/>
              <a:buChar char="•"/>
            </a:pPr>
            <a:r>
              <a:rPr lang="es-CO" sz="4400">
                <a:solidFill>
                  <a:srgbClr val="C00000"/>
                </a:solidFill>
                <a:latin typeface="Lato"/>
                <a:ea typeface="Lato"/>
                <a:cs typeface="Lato"/>
                <a:sym typeface="Lato"/>
              </a:rPr>
              <a:t>T</a:t>
            </a:r>
            <a:r>
              <a:rPr lang="es-CO" sz="4400">
                <a:solidFill>
                  <a:schemeClr val="dk1"/>
                </a:solidFill>
                <a:latin typeface="Lato"/>
                <a:ea typeface="Lato"/>
                <a:cs typeface="Lato"/>
                <a:sym typeface="Lato"/>
              </a:rPr>
              <a:t>her</a:t>
            </a:r>
            <a:r>
              <a:rPr lang="es-CO" sz="4400">
                <a:solidFill>
                  <a:srgbClr val="0FB5CC"/>
                </a:solidFill>
                <a:latin typeface="Lato"/>
                <a:ea typeface="Lato"/>
                <a:cs typeface="Lato"/>
                <a:sym typeface="Lato"/>
              </a:rPr>
              <a:t>esa</a:t>
            </a:r>
            <a:endParaRPr/>
          </a:p>
          <a:p>
            <a:pPr indent="-457200" lvl="0" marL="457200" marR="0" rtl="0" algn="l">
              <a:lnSpc>
                <a:spcPct val="110000"/>
              </a:lnSpc>
              <a:spcBef>
                <a:spcPts val="2000"/>
              </a:spcBef>
              <a:spcAft>
                <a:spcPts val="0"/>
              </a:spcAft>
              <a:buClr>
                <a:schemeClr val="dk1"/>
              </a:buClr>
              <a:buSzPts val="4400"/>
              <a:buFont typeface="Arial"/>
              <a:buChar char="•"/>
            </a:pPr>
            <a:r>
              <a:rPr lang="es-CO" sz="4400">
                <a:solidFill>
                  <a:srgbClr val="C00000"/>
                </a:solidFill>
                <a:latin typeface="Lato"/>
                <a:ea typeface="Lato"/>
                <a:cs typeface="Lato"/>
                <a:sym typeface="Lato"/>
              </a:rPr>
              <a:t>S</a:t>
            </a:r>
            <a:r>
              <a:rPr lang="es-CO" sz="4400">
                <a:solidFill>
                  <a:schemeClr val="dk1"/>
                </a:solidFill>
                <a:latin typeface="Lato"/>
                <a:ea typeface="Lato"/>
                <a:cs typeface="Lato"/>
                <a:sym typeface="Lato"/>
              </a:rPr>
              <a:t>her</a:t>
            </a:r>
            <a:r>
              <a:rPr lang="es-CO" sz="4400">
                <a:solidFill>
                  <a:srgbClr val="0FB5CC"/>
                </a:solidFill>
                <a:latin typeface="Lato"/>
                <a:ea typeface="Lato"/>
                <a:cs typeface="Lato"/>
                <a:sym typeface="Lato"/>
              </a:rPr>
              <a:t>i</a:t>
            </a:r>
            <a:endParaRPr sz="4400">
              <a:solidFill>
                <a:srgbClr val="0FB5CC"/>
              </a:solidFill>
              <a:latin typeface="Lato"/>
              <a:ea typeface="Lato"/>
              <a:cs typeface="Lato"/>
              <a:sym typeface="Lato"/>
            </a:endParaRPr>
          </a:p>
        </p:txBody>
      </p:sp>
      <p:pic>
        <p:nvPicPr>
          <p:cNvPr id="1019" name="Google Shape;1019;p28"/>
          <p:cNvPicPr preferRelativeResize="0"/>
          <p:nvPr/>
        </p:nvPicPr>
        <p:blipFill rotWithShape="1">
          <a:blip r:embed="rId5">
            <a:alphaModFix/>
          </a:blip>
          <a:srcRect b="0" l="0" r="0" t="0"/>
          <a:stretch/>
        </p:blipFill>
        <p:spPr>
          <a:xfrm>
            <a:off x="5504484" y="10815189"/>
            <a:ext cx="1200329" cy="1200329"/>
          </a:xfrm>
          <a:prstGeom prst="rect">
            <a:avLst/>
          </a:prstGeom>
          <a:noFill/>
          <a:ln>
            <a:noFill/>
          </a:ln>
        </p:spPr>
      </p:pic>
      <p:sp>
        <p:nvSpPr>
          <p:cNvPr id="1020" name="Google Shape;1020;p28"/>
          <p:cNvSpPr txBox="1"/>
          <p:nvPr/>
        </p:nvSpPr>
        <p:spPr>
          <a:xfrm>
            <a:off x="6871809" y="10815189"/>
            <a:ext cx="1406242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3600">
                <a:solidFill>
                  <a:srgbClr val="525252"/>
                </a:solidFill>
                <a:latin typeface="Arial"/>
                <a:ea typeface="Arial"/>
                <a:cs typeface="Arial"/>
                <a:sym typeface="Arial"/>
              </a:rPr>
              <a:t>Los </a:t>
            </a:r>
            <a:r>
              <a:rPr b="1" lang="es-CO" sz="3600">
                <a:solidFill>
                  <a:srgbClr val="525252"/>
                </a:solidFill>
                <a:latin typeface="Arial"/>
                <a:ea typeface="Arial"/>
                <a:cs typeface="Arial"/>
                <a:sym typeface="Arial"/>
              </a:rPr>
              <a:t>comodines</a:t>
            </a:r>
            <a:r>
              <a:rPr lang="es-CO" sz="3600">
                <a:solidFill>
                  <a:srgbClr val="525252"/>
                </a:solidFill>
                <a:latin typeface="Arial"/>
                <a:ea typeface="Arial"/>
                <a:cs typeface="Arial"/>
                <a:sym typeface="Arial"/>
              </a:rPr>
              <a:t> se pueden combinar en una única expresión, lo que permite crear una gran variedad de patrones.</a:t>
            </a:r>
            <a:endParaRPr sz="3600">
              <a:solidFill>
                <a:srgbClr val="52525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0" st="0"/>
                                            </p:txEl>
                                          </p:spTgt>
                                        </p:tgtEl>
                                        <p:attrNameLst>
                                          <p:attrName>style.visibility</p:attrName>
                                        </p:attrNameLst>
                                      </p:cBhvr>
                                      <p:to>
                                        <p:strVal val="visible"/>
                                      </p:to>
                                    </p:set>
                                    <p:animEffect filter="fade" transition="in">
                                      <p:cBhvr>
                                        <p:cTn dur="500"/>
                                        <p:tgtEl>
                                          <p:spTgt spid="10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1" st="1"/>
                                            </p:txEl>
                                          </p:spTgt>
                                        </p:tgtEl>
                                        <p:attrNameLst>
                                          <p:attrName>style.visibility</p:attrName>
                                        </p:attrNameLst>
                                      </p:cBhvr>
                                      <p:to>
                                        <p:strVal val="visible"/>
                                      </p:to>
                                    </p:set>
                                    <p:animEffect filter="fade" transition="in">
                                      <p:cBhvr>
                                        <p:cTn dur="500"/>
                                        <p:tgtEl>
                                          <p:spTgt spid="10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xEl>
                                              <p:pRg end="2" st="2"/>
                                            </p:txEl>
                                          </p:spTgt>
                                        </p:tgtEl>
                                        <p:attrNameLst>
                                          <p:attrName>style.visibility</p:attrName>
                                        </p:attrNameLst>
                                      </p:cBhvr>
                                      <p:to>
                                        <p:strVal val="visible"/>
                                      </p:to>
                                    </p:set>
                                    <p:animEffect filter="fade" transition="in">
                                      <p:cBhvr>
                                        <p:cTn dur="500"/>
                                        <p:tgtEl>
                                          <p:spTgt spid="10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xEl>
                                              <p:pRg end="0" st="0"/>
                                            </p:txEl>
                                          </p:spTgt>
                                        </p:tgtEl>
                                        <p:attrNameLst>
                                          <p:attrName>style.visibility</p:attrName>
                                        </p:attrNameLst>
                                      </p:cBhvr>
                                      <p:to>
                                        <p:strVal val="visible"/>
                                      </p:to>
                                    </p:set>
                                    <p:animEffect filter="fade" transition="in">
                                      <p:cBhvr>
                                        <p:cTn dur="500"/>
                                        <p:tgtEl>
                                          <p:spTgt spid="10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xEl>
                                              <p:pRg end="1" st="1"/>
                                            </p:txEl>
                                          </p:spTgt>
                                        </p:tgtEl>
                                        <p:attrNameLst>
                                          <p:attrName>style.visibility</p:attrName>
                                        </p:attrNameLst>
                                      </p:cBhvr>
                                      <p:to>
                                        <p:strVal val="visible"/>
                                      </p:to>
                                    </p:set>
                                    <p:animEffect filter="fade" transition="in">
                                      <p:cBhvr>
                                        <p:cTn dur="500"/>
                                        <p:tgtEl>
                                          <p:spTgt spid="10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xEl>
                                              <p:pRg end="2" st="2"/>
                                            </p:txEl>
                                          </p:spTgt>
                                        </p:tgtEl>
                                        <p:attrNameLst>
                                          <p:attrName>style.visibility</p:attrName>
                                        </p:attrNameLst>
                                      </p:cBhvr>
                                      <p:to>
                                        <p:strVal val="visible"/>
                                      </p:to>
                                    </p:set>
                                    <p:animEffect filter="fade" transition="in">
                                      <p:cBhvr>
                                        <p:cTn dur="500"/>
                                        <p:tgtEl>
                                          <p:spTgt spid="10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4" name="Shape 1024"/>
        <p:cNvGrpSpPr/>
        <p:nvPr/>
      </p:nvGrpSpPr>
      <p:grpSpPr>
        <a:xfrm>
          <a:off x="0" y="0"/>
          <a:ext cx="0" cy="0"/>
          <a:chOff x="0" y="0"/>
          <a:chExt cx="0" cy="0"/>
        </a:xfrm>
      </p:grpSpPr>
      <p:sp>
        <p:nvSpPr>
          <p:cNvPr id="1025" name="Google Shape;1025;p29"/>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26" name="Google Shape;1026;p29"/>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27" name="Google Shape;1027;p29"/>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Desafío 3.</a:t>
            </a:r>
            <a:endParaRPr sz="7200">
              <a:solidFill>
                <a:schemeClr val="dk1"/>
              </a:solidFill>
              <a:latin typeface="Roboto"/>
              <a:ea typeface="Roboto"/>
              <a:cs typeface="Roboto"/>
              <a:sym typeface="Roboto"/>
            </a:endParaRPr>
          </a:p>
        </p:txBody>
      </p:sp>
      <p:sp>
        <p:nvSpPr>
          <p:cNvPr id="1028" name="Google Shape;1028;p29"/>
          <p:cNvSpPr txBox="1"/>
          <p:nvPr>
            <p:ph idx="1" type="body"/>
          </p:nvPr>
        </p:nvSpPr>
        <p:spPr>
          <a:xfrm>
            <a:off x="12379841" y="3101009"/>
            <a:ext cx="10559671" cy="2399884"/>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¿Cuántas transacciones de pagos fueron de más de 5 dólares?</a:t>
            </a:r>
            <a:endParaRPr/>
          </a:p>
        </p:txBody>
      </p:sp>
      <p:grpSp>
        <p:nvGrpSpPr>
          <p:cNvPr id="1029" name="Google Shape;1029;p29"/>
          <p:cNvGrpSpPr/>
          <p:nvPr/>
        </p:nvGrpSpPr>
        <p:grpSpPr>
          <a:xfrm>
            <a:off x="12379841" y="5844043"/>
            <a:ext cx="3980585" cy="1230796"/>
            <a:chOff x="12889395" y="6402456"/>
            <a:chExt cx="3980585" cy="1230796"/>
          </a:xfrm>
        </p:grpSpPr>
        <p:sp>
          <p:nvSpPr>
            <p:cNvPr id="1030" name="Google Shape;1030;p29"/>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31" name="Google Shape;1031;p29"/>
            <p:cNvGrpSpPr/>
            <p:nvPr/>
          </p:nvGrpSpPr>
          <p:grpSpPr>
            <a:xfrm>
              <a:off x="12889395" y="6402456"/>
              <a:ext cx="1230796" cy="1230796"/>
              <a:chOff x="12889395" y="6402456"/>
              <a:chExt cx="1689652" cy="1689652"/>
            </a:xfrm>
          </p:grpSpPr>
          <p:sp>
            <p:nvSpPr>
              <p:cNvPr id="1032" name="Google Shape;1032;p29"/>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33" name="Google Shape;1033;p29"/>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1034" name="Google Shape;1034;p29"/>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000">
                  <a:solidFill>
                    <a:schemeClr val="lt1"/>
                  </a:solidFill>
                  <a:latin typeface="Lato"/>
                  <a:ea typeface="Lato"/>
                  <a:cs typeface="Lato"/>
                  <a:sym typeface="Lato"/>
                </a:rPr>
                <a:t>PISTAS</a:t>
              </a:r>
              <a:endParaRPr sz="4000">
                <a:solidFill>
                  <a:schemeClr val="lt1"/>
                </a:solidFill>
                <a:latin typeface="Lato"/>
                <a:ea typeface="Lato"/>
                <a:cs typeface="Lato"/>
                <a:sym typeface="Lato"/>
              </a:endParaRPr>
            </a:p>
          </p:txBody>
        </p:sp>
        <p:sp>
          <p:nvSpPr>
            <p:cNvPr id="1035" name="Google Shape;1035;p29"/>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36" name="Google Shape;1036;p29"/>
          <p:cNvSpPr txBox="1"/>
          <p:nvPr/>
        </p:nvSpPr>
        <p:spPr>
          <a:xfrm>
            <a:off x="13606880" y="7606819"/>
            <a:ext cx="9332632" cy="3937652"/>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chemeClr val="dk1"/>
              </a:buClr>
              <a:buSzPts val="4400"/>
              <a:buFont typeface="Courier New"/>
              <a:buChar char="o"/>
            </a:pPr>
            <a:r>
              <a:rPr lang="es-CO" sz="4400">
                <a:solidFill>
                  <a:schemeClr val="dk1"/>
                </a:solidFill>
                <a:latin typeface="Lato"/>
                <a:ea typeface="Lato"/>
                <a:cs typeface="Lato"/>
                <a:sym typeface="Lato"/>
              </a:rPr>
              <a:t>Utiliza la tabla </a:t>
            </a:r>
            <a:r>
              <a:rPr b="1" lang="es-CO" sz="4400">
                <a:solidFill>
                  <a:schemeClr val="dk1"/>
                </a:solidFill>
                <a:latin typeface="Lato"/>
                <a:ea typeface="Lato"/>
                <a:cs typeface="Lato"/>
                <a:sym typeface="Lato"/>
              </a:rPr>
              <a:t>payment</a:t>
            </a:r>
            <a:endParaRPr b="1" sz="4400">
              <a:solidFill>
                <a:schemeClr val="dk1"/>
              </a:solidFill>
              <a:latin typeface="Lato"/>
              <a:ea typeface="Lato"/>
              <a:cs typeface="Lato"/>
              <a:sym typeface="Lato"/>
            </a:endParaRPr>
          </a:p>
          <a:p>
            <a:pPr indent="-457200" lvl="0" marL="457200" marR="0" rtl="0" algn="just">
              <a:lnSpc>
                <a:spcPct val="100000"/>
              </a:lnSpc>
              <a:spcBef>
                <a:spcPts val="3200"/>
              </a:spcBef>
              <a:spcAft>
                <a:spcPts val="0"/>
              </a:spcAft>
              <a:buClr>
                <a:schemeClr val="dk1"/>
              </a:buClr>
              <a:buSzPts val="4400"/>
              <a:buFont typeface="Courier New"/>
              <a:buChar char="o"/>
            </a:pPr>
            <a:r>
              <a:rPr lang="es-CO" sz="4400">
                <a:solidFill>
                  <a:schemeClr val="dk1"/>
                </a:solidFill>
                <a:latin typeface="Lato"/>
                <a:ea typeface="Lato"/>
                <a:cs typeface="Lato"/>
                <a:sym typeface="Lato"/>
              </a:rPr>
              <a:t>Tendrás que utilizar </a:t>
            </a:r>
            <a:r>
              <a:rPr b="1" lang="es-CO" sz="4400">
                <a:solidFill>
                  <a:srgbClr val="C11C3F"/>
                </a:solidFill>
                <a:latin typeface="Lato"/>
                <a:ea typeface="Lato"/>
                <a:cs typeface="Lato"/>
                <a:sym typeface="Lato"/>
              </a:rPr>
              <a:t>COUNT</a:t>
            </a:r>
            <a:r>
              <a:rPr lang="es-CO" sz="4400">
                <a:solidFill>
                  <a:schemeClr val="dk1"/>
                </a:solidFill>
                <a:latin typeface="Lato"/>
                <a:ea typeface="Lato"/>
                <a:cs typeface="Lato"/>
                <a:sym typeface="Lato"/>
              </a:rPr>
              <a:t> y </a:t>
            </a:r>
            <a:r>
              <a:rPr b="1" lang="es-CO" sz="4400">
                <a:solidFill>
                  <a:srgbClr val="C00000"/>
                </a:solidFill>
                <a:latin typeface="Lato"/>
                <a:ea typeface="Lato"/>
                <a:cs typeface="Lato"/>
                <a:sym typeface="Lato"/>
              </a:rPr>
              <a:t>WHERE</a:t>
            </a:r>
            <a:endParaRPr/>
          </a:p>
        </p:txBody>
      </p:sp>
      <p:sp>
        <p:nvSpPr>
          <p:cNvPr id="1037" name="Google Shape;1037;p29"/>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3:00</a:t>
            </a:r>
            <a:endParaRPr/>
          </a:p>
        </p:txBody>
      </p:sp>
      <p:grpSp>
        <p:nvGrpSpPr>
          <p:cNvPr id="1038" name="Google Shape;1038;p29"/>
          <p:cNvGrpSpPr/>
          <p:nvPr/>
        </p:nvGrpSpPr>
        <p:grpSpPr>
          <a:xfrm>
            <a:off x="21922690" y="10842237"/>
            <a:ext cx="1720574" cy="1959113"/>
            <a:chOff x="21922690" y="11086899"/>
            <a:chExt cx="1720574" cy="1959113"/>
          </a:xfrm>
        </p:grpSpPr>
        <p:sp>
          <p:nvSpPr>
            <p:cNvPr id="1039" name="Google Shape;1039;p29"/>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40" name="Google Shape;1040;p29"/>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1041" name="Google Shape;1041;p29"/>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042" name="Google Shape;1042;p29"/>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3" name="Google Shape;1043;p29"/>
          <p:cNvSpPr txBox="1"/>
          <p:nvPr/>
        </p:nvSpPr>
        <p:spPr>
          <a:xfrm>
            <a:off x="3501121" y="4522482"/>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rgbClr val="C00000"/>
                </a:solidFill>
                <a:latin typeface="Roboto"/>
                <a:ea typeface="Roboto"/>
                <a:cs typeface="Roboto"/>
                <a:sym typeface="Roboto"/>
              </a:rPr>
              <a:t>SOLUCIÓN</a:t>
            </a:r>
            <a:endParaRPr/>
          </a:p>
        </p:txBody>
      </p:sp>
      <p:sp>
        <p:nvSpPr>
          <p:cNvPr id="1044" name="Google Shape;1044;p29"/>
          <p:cNvSpPr txBox="1"/>
          <p:nvPr/>
        </p:nvSpPr>
        <p:spPr>
          <a:xfrm>
            <a:off x="3242273" y="6173682"/>
            <a:ext cx="653491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r>
              <a:rPr lang="es-CO" sz="4000">
                <a:solidFill>
                  <a:schemeClr val="dk1"/>
                </a:solidFill>
                <a:latin typeface="Consolas"/>
                <a:ea typeface="Consolas"/>
                <a:cs typeface="Consolas"/>
                <a:sym typeface="Consolas"/>
              </a:rPr>
              <a:t> </a:t>
            </a:r>
            <a:r>
              <a:rPr b="1" lang="es-CO" sz="4000">
                <a:solidFill>
                  <a:srgbClr val="C00000"/>
                </a:solidFill>
                <a:latin typeface="Consolas"/>
                <a:ea typeface="Consolas"/>
                <a:cs typeface="Consolas"/>
                <a:sym typeface="Consolas"/>
              </a:rPr>
              <a:t>COUNT</a:t>
            </a:r>
            <a:r>
              <a:rPr lang="es-CO" sz="4000">
                <a:solidFill>
                  <a:schemeClr val="dk1"/>
                </a:solidFill>
                <a:latin typeface="Consolas"/>
                <a:ea typeface="Consolas"/>
                <a:cs typeface="Consolas"/>
                <a:sym typeface="Consolas"/>
              </a:rPr>
              <a:t>(amount)</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FROM</a:t>
            </a:r>
            <a:r>
              <a:rPr lang="es-CO" sz="4000">
                <a:solidFill>
                  <a:schemeClr val="dk1"/>
                </a:solidFill>
                <a:latin typeface="Consolas"/>
                <a:ea typeface="Consolas"/>
                <a:cs typeface="Consolas"/>
                <a:sym typeface="Consolas"/>
              </a:rPr>
              <a:t> payment</a:t>
            </a:r>
            <a:endParaRPr sz="4000">
              <a:solidFill>
                <a:schemeClr val="dk1"/>
              </a:solidFill>
              <a:latin typeface="Consolas"/>
              <a:ea typeface="Consolas"/>
              <a:cs typeface="Consolas"/>
              <a:sym typeface="Consolas"/>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WHERE</a:t>
            </a:r>
            <a:r>
              <a:rPr lang="es-CO" sz="4000">
                <a:solidFill>
                  <a:schemeClr val="dk1"/>
                </a:solidFill>
                <a:latin typeface="Consolas"/>
                <a:ea typeface="Consolas"/>
                <a:cs typeface="Consolas"/>
                <a:sym typeface="Consolas"/>
              </a:rPr>
              <a:t> amount &gt; 5;</a:t>
            </a:r>
            <a:endParaRPr/>
          </a:p>
        </p:txBody>
      </p:sp>
      <p:grpSp>
        <p:nvGrpSpPr>
          <p:cNvPr id="1045" name="Google Shape;1045;p29"/>
          <p:cNvGrpSpPr/>
          <p:nvPr/>
        </p:nvGrpSpPr>
        <p:grpSpPr>
          <a:xfrm>
            <a:off x="4409693" y="11911524"/>
            <a:ext cx="1647445" cy="1489991"/>
            <a:chOff x="7210805" y="4564306"/>
            <a:chExt cx="2904485" cy="2754985"/>
          </a:xfrm>
        </p:grpSpPr>
        <p:pic>
          <p:nvPicPr>
            <p:cNvPr id="1046" name="Google Shape;1046;p29"/>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1047" name="Google Shape;1047;p29"/>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xEl>
                                              <p:pRg end="0" st="0"/>
                                            </p:txEl>
                                          </p:spTgt>
                                        </p:tgtEl>
                                        <p:attrNameLst>
                                          <p:attrName>style.visibility</p:attrName>
                                        </p:attrNameLst>
                                      </p:cBhvr>
                                      <p:to>
                                        <p:strVal val="visible"/>
                                      </p:to>
                                    </p:set>
                                    <p:animEffect filter="fade" transition="in">
                                      <p:cBhvr>
                                        <p:cTn dur="500"/>
                                        <p:tgtEl>
                                          <p:spTgt spid="10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5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0" st="0"/>
                                            </p:txEl>
                                          </p:spTgt>
                                        </p:tgtEl>
                                        <p:attrNameLst>
                                          <p:attrName>style.visibility</p:attrName>
                                        </p:attrNameLst>
                                      </p:cBhvr>
                                      <p:to>
                                        <p:strVal val="visible"/>
                                      </p:to>
                                    </p:set>
                                    <p:animEffect filter="fade" transition="in">
                                      <p:cBhvr>
                                        <p:cTn dur="500"/>
                                        <p:tgtEl>
                                          <p:spTgt spid="10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1" st="1"/>
                                            </p:txEl>
                                          </p:spTgt>
                                        </p:tgtEl>
                                        <p:attrNameLst>
                                          <p:attrName>style.visibility</p:attrName>
                                        </p:attrNameLst>
                                      </p:cBhvr>
                                      <p:to>
                                        <p:strVal val="visible"/>
                                      </p:to>
                                    </p:set>
                                    <p:animEffect filter="fade" transition="in">
                                      <p:cBhvr>
                                        <p:cTn dur="500"/>
                                        <p:tgtEl>
                                          <p:spTgt spid="10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500"/>
                                        <p:tgtEl>
                                          <p:spTgt spid="1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500"/>
                                        <p:tgtEl>
                                          <p:spTgt spid="10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
          <p:cNvSpPr txBox="1"/>
          <p:nvPr>
            <p:ph idx="1" type="body"/>
          </p:nvPr>
        </p:nvSpPr>
        <p:spPr>
          <a:xfrm>
            <a:off x="5286374" y="3651250"/>
            <a:ext cx="15893682" cy="265112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5400"/>
              <a:buNone/>
            </a:pPr>
            <a:r>
              <a:rPr b="1" lang="es-CO" sz="5400">
                <a:solidFill>
                  <a:schemeClr val="lt1"/>
                </a:solidFill>
                <a:latin typeface="Lato"/>
                <a:ea typeface="Lato"/>
                <a:cs typeface="Lato"/>
                <a:sym typeface="Lato"/>
              </a:rPr>
              <a:t>¿Por qué usamos bases de datos en vez de hojas de cálculo (como Excel®) para manejar millones de registros?</a:t>
            </a:r>
            <a:endParaRPr/>
          </a:p>
        </p:txBody>
      </p:sp>
      <p:sp>
        <p:nvSpPr>
          <p:cNvPr id="176" name="Google Shape;176;p3"/>
          <p:cNvSpPr txBox="1"/>
          <p:nvPr>
            <p:ph type="title"/>
          </p:nvPr>
        </p:nvSpPr>
        <p:spPr>
          <a:xfrm>
            <a:off x="5286374" y="730251"/>
            <a:ext cx="15893681"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Roboto"/>
              <a:buNone/>
            </a:pPr>
            <a:r>
              <a:rPr lang="es-CO">
                <a:solidFill>
                  <a:schemeClr val="lt1"/>
                </a:solidFill>
                <a:latin typeface="Roboto"/>
                <a:ea typeface="Roboto"/>
                <a:cs typeface="Roboto"/>
                <a:sym typeface="Roboto"/>
              </a:rPr>
              <a:t>RECAP</a:t>
            </a:r>
            <a:endParaRPr/>
          </a:p>
        </p:txBody>
      </p:sp>
      <p:sp>
        <p:nvSpPr>
          <p:cNvPr id="177" name="Google Shape;177;p3"/>
          <p:cNvSpPr txBox="1"/>
          <p:nvPr/>
        </p:nvSpPr>
        <p:spPr>
          <a:xfrm>
            <a:off x="2654152" y="6914217"/>
            <a:ext cx="18011554" cy="3941352"/>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100000"/>
              </a:lnSpc>
              <a:spcBef>
                <a:spcPts val="0"/>
              </a:spcBef>
              <a:spcAft>
                <a:spcPts val="0"/>
              </a:spcAft>
              <a:buClr>
                <a:schemeClr val="lt1"/>
              </a:buClr>
              <a:buSzPts val="4400"/>
              <a:buFont typeface="Arial"/>
              <a:buChar char="•"/>
            </a:pPr>
            <a:r>
              <a:rPr lang="es-CO" sz="4400">
                <a:solidFill>
                  <a:schemeClr val="lt1"/>
                </a:solidFill>
                <a:latin typeface="Lato"/>
                <a:ea typeface="Lato"/>
                <a:cs typeface="Lato"/>
                <a:sym typeface="Lato"/>
              </a:rPr>
              <a:t>Excel es útil para hacer análisis rápidos, pero no es capaz de manejar los volúmenes de datos que una base de datos puede usar, además de volverse ineficiente al hacer cálculos complejos.</a:t>
            </a:r>
            <a:endParaRPr/>
          </a:p>
          <a:p>
            <a:pPr indent="-457200" lvl="0" marL="457200" marR="0" rtl="0" algn="l">
              <a:lnSpc>
                <a:spcPct val="100000"/>
              </a:lnSpc>
              <a:spcBef>
                <a:spcPts val="2000"/>
              </a:spcBef>
              <a:spcAft>
                <a:spcPts val="0"/>
              </a:spcAft>
              <a:buClr>
                <a:schemeClr val="lt1"/>
              </a:buClr>
              <a:buSzPts val="4400"/>
              <a:buFont typeface="Arial"/>
              <a:buChar char="•"/>
            </a:pPr>
            <a:r>
              <a:rPr lang="es-CO" sz="4400">
                <a:solidFill>
                  <a:schemeClr val="lt1"/>
                </a:solidFill>
                <a:latin typeface="Lato"/>
                <a:ea typeface="Lato"/>
                <a:cs typeface="Lato"/>
                <a:sym typeface="Lato"/>
              </a:rPr>
              <a:t>Excel tampoco garantiza la integridad de los datos, lo cuál puede llevar a errores. </a:t>
            </a:r>
            <a:endParaRPr/>
          </a:p>
          <a:p>
            <a:pPr indent="-177800" lvl="0" marL="457200" marR="0" rtl="0" algn="l">
              <a:lnSpc>
                <a:spcPct val="100000"/>
              </a:lnSpc>
              <a:spcBef>
                <a:spcPts val="2000"/>
              </a:spcBef>
              <a:spcAft>
                <a:spcPts val="0"/>
              </a:spcAft>
              <a:buClr>
                <a:schemeClr val="dk1"/>
              </a:buClr>
              <a:buSzPts val="4400"/>
              <a:buFont typeface="Arial"/>
              <a:buNone/>
            </a:pPr>
            <a:r>
              <a:t/>
            </a:r>
            <a:endParaRPr sz="44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1" name="Shape 1051"/>
        <p:cNvGrpSpPr/>
        <p:nvPr/>
      </p:nvGrpSpPr>
      <p:grpSpPr>
        <a:xfrm>
          <a:off x="0" y="0"/>
          <a:ext cx="0" cy="0"/>
          <a:chOff x="0" y="0"/>
          <a:chExt cx="0" cy="0"/>
        </a:xfrm>
      </p:grpSpPr>
      <p:sp>
        <p:nvSpPr>
          <p:cNvPr id="1052" name="Google Shape;1052;p30"/>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53" name="Google Shape;1053;p30"/>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54" name="Google Shape;1054;p30"/>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Desafío 3.</a:t>
            </a:r>
            <a:endParaRPr sz="7200">
              <a:solidFill>
                <a:schemeClr val="dk1"/>
              </a:solidFill>
              <a:latin typeface="Roboto"/>
              <a:ea typeface="Roboto"/>
              <a:cs typeface="Roboto"/>
              <a:sym typeface="Roboto"/>
            </a:endParaRPr>
          </a:p>
        </p:txBody>
      </p:sp>
      <p:sp>
        <p:nvSpPr>
          <p:cNvPr id="1055" name="Google Shape;1055;p30"/>
          <p:cNvSpPr txBox="1"/>
          <p:nvPr>
            <p:ph idx="1" type="body"/>
          </p:nvPr>
        </p:nvSpPr>
        <p:spPr>
          <a:xfrm>
            <a:off x="12379841" y="3101009"/>
            <a:ext cx="10559671" cy="2399884"/>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¿De cuántos distritos únicos son nuestros clientes?</a:t>
            </a:r>
            <a:endParaRPr/>
          </a:p>
        </p:txBody>
      </p:sp>
      <p:grpSp>
        <p:nvGrpSpPr>
          <p:cNvPr id="1056" name="Google Shape;1056;p30"/>
          <p:cNvGrpSpPr/>
          <p:nvPr/>
        </p:nvGrpSpPr>
        <p:grpSpPr>
          <a:xfrm>
            <a:off x="12379841" y="5844043"/>
            <a:ext cx="3980585" cy="1230796"/>
            <a:chOff x="12889395" y="6402456"/>
            <a:chExt cx="3980585" cy="1230796"/>
          </a:xfrm>
        </p:grpSpPr>
        <p:sp>
          <p:nvSpPr>
            <p:cNvPr id="1057" name="Google Shape;1057;p30"/>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58" name="Google Shape;1058;p30"/>
            <p:cNvGrpSpPr/>
            <p:nvPr/>
          </p:nvGrpSpPr>
          <p:grpSpPr>
            <a:xfrm>
              <a:off x="12889395" y="6402456"/>
              <a:ext cx="1230796" cy="1230796"/>
              <a:chOff x="12889395" y="6402456"/>
              <a:chExt cx="1689652" cy="1689652"/>
            </a:xfrm>
          </p:grpSpPr>
          <p:sp>
            <p:nvSpPr>
              <p:cNvPr id="1059" name="Google Shape;1059;p30"/>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0" name="Google Shape;1060;p30"/>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1061" name="Google Shape;1061;p30"/>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000">
                  <a:solidFill>
                    <a:schemeClr val="lt1"/>
                  </a:solidFill>
                  <a:latin typeface="Lato"/>
                  <a:ea typeface="Lato"/>
                  <a:cs typeface="Lato"/>
                  <a:sym typeface="Lato"/>
                </a:rPr>
                <a:t>PISTAS</a:t>
              </a:r>
              <a:endParaRPr sz="4000">
                <a:solidFill>
                  <a:schemeClr val="lt1"/>
                </a:solidFill>
                <a:latin typeface="Lato"/>
                <a:ea typeface="Lato"/>
                <a:cs typeface="Lato"/>
                <a:sym typeface="Lato"/>
              </a:endParaRPr>
            </a:p>
          </p:txBody>
        </p:sp>
        <p:sp>
          <p:nvSpPr>
            <p:cNvPr id="1062" name="Google Shape;1062;p30"/>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63" name="Google Shape;1063;p30"/>
          <p:cNvSpPr txBox="1"/>
          <p:nvPr/>
        </p:nvSpPr>
        <p:spPr>
          <a:xfrm>
            <a:off x="13606880" y="7606819"/>
            <a:ext cx="9332632" cy="3937652"/>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chemeClr val="dk1"/>
              </a:buClr>
              <a:buSzPts val="4400"/>
              <a:buFont typeface="Courier New"/>
              <a:buChar char="o"/>
            </a:pPr>
            <a:r>
              <a:rPr lang="es-CO" sz="4400">
                <a:solidFill>
                  <a:schemeClr val="dk1"/>
                </a:solidFill>
                <a:latin typeface="Lato"/>
                <a:ea typeface="Lato"/>
                <a:cs typeface="Lato"/>
                <a:sym typeface="Lato"/>
              </a:rPr>
              <a:t>Utiliza la tabla </a:t>
            </a:r>
            <a:r>
              <a:rPr b="1" lang="es-CO" sz="4400">
                <a:solidFill>
                  <a:schemeClr val="dk1"/>
                </a:solidFill>
                <a:latin typeface="Lato"/>
                <a:ea typeface="Lato"/>
                <a:cs typeface="Lato"/>
                <a:sym typeface="Lato"/>
              </a:rPr>
              <a:t>address</a:t>
            </a:r>
            <a:endParaRPr b="1" sz="4400">
              <a:solidFill>
                <a:schemeClr val="dk1"/>
              </a:solidFill>
              <a:latin typeface="Lato"/>
              <a:ea typeface="Lato"/>
              <a:cs typeface="Lato"/>
              <a:sym typeface="Lato"/>
            </a:endParaRPr>
          </a:p>
          <a:p>
            <a:pPr indent="-457200" lvl="0" marL="457200" marR="0" rtl="0" algn="just">
              <a:lnSpc>
                <a:spcPct val="100000"/>
              </a:lnSpc>
              <a:spcBef>
                <a:spcPts val="3200"/>
              </a:spcBef>
              <a:spcAft>
                <a:spcPts val="0"/>
              </a:spcAft>
              <a:buClr>
                <a:schemeClr val="dk1"/>
              </a:buClr>
              <a:buSzPts val="4400"/>
              <a:buFont typeface="Courier New"/>
              <a:buChar char="o"/>
            </a:pPr>
            <a:r>
              <a:rPr lang="es-CO" sz="4400">
                <a:solidFill>
                  <a:schemeClr val="dk1"/>
                </a:solidFill>
                <a:latin typeface="Lato"/>
                <a:ea typeface="Lato"/>
                <a:cs typeface="Lato"/>
                <a:sym typeface="Lato"/>
              </a:rPr>
              <a:t>Tendrás que utilizar </a:t>
            </a:r>
            <a:r>
              <a:rPr b="1" lang="es-CO" sz="4400">
                <a:solidFill>
                  <a:srgbClr val="C11C3F"/>
                </a:solidFill>
                <a:latin typeface="Lato"/>
                <a:ea typeface="Lato"/>
                <a:cs typeface="Lato"/>
                <a:sym typeface="Lato"/>
              </a:rPr>
              <a:t>COUNT</a:t>
            </a:r>
            <a:r>
              <a:rPr lang="es-CO" sz="4400">
                <a:solidFill>
                  <a:schemeClr val="dk1"/>
                </a:solidFill>
                <a:latin typeface="Lato"/>
                <a:ea typeface="Lato"/>
                <a:cs typeface="Lato"/>
                <a:sym typeface="Lato"/>
              </a:rPr>
              <a:t> y </a:t>
            </a:r>
            <a:r>
              <a:rPr b="1" lang="es-CO" sz="4400">
                <a:solidFill>
                  <a:srgbClr val="C00000"/>
                </a:solidFill>
                <a:latin typeface="Lato"/>
                <a:ea typeface="Lato"/>
                <a:cs typeface="Lato"/>
                <a:sym typeface="Lato"/>
              </a:rPr>
              <a:t>DISTINCT</a:t>
            </a:r>
            <a:endParaRPr/>
          </a:p>
        </p:txBody>
      </p:sp>
      <p:sp>
        <p:nvSpPr>
          <p:cNvPr id="1064" name="Google Shape;1064;p30"/>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3:00</a:t>
            </a:r>
            <a:endParaRPr/>
          </a:p>
        </p:txBody>
      </p:sp>
      <p:grpSp>
        <p:nvGrpSpPr>
          <p:cNvPr id="1065" name="Google Shape;1065;p30"/>
          <p:cNvGrpSpPr/>
          <p:nvPr/>
        </p:nvGrpSpPr>
        <p:grpSpPr>
          <a:xfrm>
            <a:off x="21922690" y="10842237"/>
            <a:ext cx="1720574" cy="1959113"/>
            <a:chOff x="21922690" y="11086899"/>
            <a:chExt cx="1720574" cy="1959113"/>
          </a:xfrm>
        </p:grpSpPr>
        <p:sp>
          <p:nvSpPr>
            <p:cNvPr id="1066" name="Google Shape;1066;p30"/>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7" name="Google Shape;1067;p30"/>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1068" name="Google Shape;1068;p30"/>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069" name="Google Shape;1069;p30"/>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30"/>
          <p:cNvSpPr txBox="1"/>
          <p:nvPr/>
        </p:nvSpPr>
        <p:spPr>
          <a:xfrm>
            <a:off x="3501121" y="4522482"/>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rgbClr val="C00000"/>
                </a:solidFill>
                <a:latin typeface="Roboto"/>
                <a:ea typeface="Roboto"/>
                <a:cs typeface="Roboto"/>
                <a:sym typeface="Roboto"/>
              </a:rPr>
              <a:t>SOLUCIÓN</a:t>
            </a:r>
            <a:endParaRPr/>
          </a:p>
        </p:txBody>
      </p:sp>
      <p:sp>
        <p:nvSpPr>
          <p:cNvPr id="1071" name="Google Shape;1071;p30"/>
          <p:cNvSpPr txBox="1"/>
          <p:nvPr/>
        </p:nvSpPr>
        <p:spPr>
          <a:xfrm>
            <a:off x="3242273" y="6173682"/>
            <a:ext cx="653491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r>
              <a:rPr lang="es-CO" sz="4000">
                <a:solidFill>
                  <a:schemeClr val="dk1"/>
                </a:solidFill>
                <a:latin typeface="Consolas"/>
                <a:ea typeface="Consolas"/>
                <a:cs typeface="Consolas"/>
                <a:sym typeface="Consolas"/>
              </a:rPr>
              <a:t> </a:t>
            </a:r>
            <a:r>
              <a:rPr b="1" lang="es-CO" sz="4000">
                <a:solidFill>
                  <a:srgbClr val="C00000"/>
                </a:solidFill>
                <a:latin typeface="Consolas"/>
                <a:ea typeface="Consolas"/>
                <a:cs typeface="Consolas"/>
                <a:sym typeface="Consolas"/>
              </a:rPr>
              <a:t>COUNT</a:t>
            </a:r>
            <a:r>
              <a:rPr lang="es-CO" sz="4000">
                <a:solidFill>
                  <a:schemeClr val="dk1"/>
                </a:solidFill>
                <a:latin typeface="Consolas"/>
                <a:ea typeface="Consolas"/>
                <a:cs typeface="Consolas"/>
                <a:sym typeface="Consolas"/>
              </a:rPr>
              <a:t>( </a:t>
            </a:r>
            <a:r>
              <a:rPr b="1" lang="es-CO" sz="4000">
                <a:solidFill>
                  <a:srgbClr val="C00000"/>
                </a:solidFill>
                <a:latin typeface="Consolas"/>
                <a:ea typeface="Consolas"/>
                <a:cs typeface="Consolas"/>
                <a:sym typeface="Consolas"/>
              </a:rPr>
              <a:t>DISTINCT</a:t>
            </a:r>
            <a:r>
              <a:rPr lang="es-CO" sz="4000">
                <a:solidFill>
                  <a:schemeClr val="dk1"/>
                </a:solidFill>
                <a:latin typeface="Consolas"/>
                <a:ea typeface="Consolas"/>
                <a:cs typeface="Consolas"/>
                <a:sym typeface="Consolas"/>
              </a:rPr>
              <a:t>(district) )</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FROM</a:t>
            </a:r>
            <a:r>
              <a:rPr lang="es-CO" sz="4000">
                <a:solidFill>
                  <a:schemeClr val="dk1"/>
                </a:solidFill>
                <a:latin typeface="Consolas"/>
                <a:ea typeface="Consolas"/>
                <a:cs typeface="Consolas"/>
                <a:sym typeface="Consolas"/>
              </a:rPr>
              <a:t> address;</a:t>
            </a:r>
            <a:endParaRPr/>
          </a:p>
        </p:txBody>
      </p:sp>
      <p:grpSp>
        <p:nvGrpSpPr>
          <p:cNvPr id="1072" name="Google Shape;1072;p30"/>
          <p:cNvGrpSpPr/>
          <p:nvPr/>
        </p:nvGrpSpPr>
        <p:grpSpPr>
          <a:xfrm>
            <a:off x="4409693" y="11911524"/>
            <a:ext cx="1647445" cy="1489991"/>
            <a:chOff x="7210805" y="4564306"/>
            <a:chExt cx="2904485" cy="2754985"/>
          </a:xfrm>
        </p:grpSpPr>
        <p:pic>
          <p:nvPicPr>
            <p:cNvPr id="1073" name="Google Shape;1073;p30"/>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1074" name="Google Shape;1074;p30"/>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xEl>
                                              <p:pRg end="0" st="0"/>
                                            </p:txEl>
                                          </p:spTgt>
                                        </p:tgtEl>
                                        <p:attrNameLst>
                                          <p:attrName>style.visibility</p:attrName>
                                        </p:attrNameLst>
                                      </p:cBhvr>
                                      <p:to>
                                        <p:strVal val="visible"/>
                                      </p:to>
                                    </p:set>
                                    <p:animEffect filter="fade" transition="in">
                                      <p:cBhvr>
                                        <p:cTn dur="500"/>
                                        <p:tgtEl>
                                          <p:spTgt spid="10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500"/>
                                        <p:tgtEl>
                                          <p:spTgt spid="1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0" st="0"/>
                                            </p:txEl>
                                          </p:spTgt>
                                        </p:tgtEl>
                                        <p:attrNameLst>
                                          <p:attrName>style.visibility</p:attrName>
                                        </p:attrNameLst>
                                      </p:cBhvr>
                                      <p:to>
                                        <p:strVal val="visible"/>
                                      </p:to>
                                    </p:set>
                                    <p:animEffect filter="fade" transition="in">
                                      <p:cBhvr>
                                        <p:cTn dur="500"/>
                                        <p:tgtEl>
                                          <p:spTgt spid="10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1" st="1"/>
                                            </p:txEl>
                                          </p:spTgt>
                                        </p:tgtEl>
                                        <p:attrNameLst>
                                          <p:attrName>style.visibility</p:attrName>
                                        </p:attrNameLst>
                                      </p:cBhvr>
                                      <p:to>
                                        <p:strVal val="visible"/>
                                      </p:to>
                                    </p:set>
                                    <p:animEffect filter="fade" transition="in">
                                      <p:cBhvr>
                                        <p:cTn dur="500"/>
                                        <p:tgtEl>
                                          <p:spTgt spid="10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500"/>
                                        <p:tgtEl>
                                          <p:spTgt spid="1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500"/>
                                        <p:tgtEl>
                                          <p:spTgt spid="1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500"/>
                                        <p:tgtEl>
                                          <p:spTgt spid="10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8" name="Shape 1078"/>
        <p:cNvGrpSpPr/>
        <p:nvPr/>
      </p:nvGrpSpPr>
      <p:grpSpPr>
        <a:xfrm>
          <a:off x="0" y="0"/>
          <a:ext cx="0" cy="0"/>
          <a:chOff x="0" y="0"/>
          <a:chExt cx="0" cy="0"/>
        </a:xfrm>
      </p:grpSpPr>
      <p:sp>
        <p:nvSpPr>
          <p:cNvPr id="1079" name="Google Shape;1079;p31"/>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0" name="Google Shape;1080;p31"/>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1" name="Google Shape;1081;p31"/>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Desafío 3.</a:t>
            </a:r>
            <a:endParaRPr sz="7200">
              <a:solidFill>
                <a:schemeClr val="dk1"/>
              </a:solidFill>
              <a:latin typeface="Roboto"/>
              <a:ea typeface="Roboto"/>
              <a:cs typeface="Roboto"/>
              <a:sym typeface="Roboto"/>
            </a:endParaRPr>
          </a:p>
        </p:txBody>
      </p:sp>
      <p:sp>
        <p:nvSpPr>
          <p:cNvPr id="1082" name="Google Shape;1082;p31"/>
          <p:cNvSpPr txBox="1"/>
          <p:nvPr>
            <p:ph idx="1" type="body"/>
          </p:nvPr>
        </p:nvSpPr>
        <p:spPr>
          <a:xfrm>
            <a:off x="12379841" y="3101009"/>
            <a:ext cx="10559671" cy="2399884"/>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¿Cuántas películas tienen una calificación (rating) R y un costo de remplazo de entre $5 y $15 dólares?</a:t>
            </a:r>
            <a:endParaRPr/>
          </a:p>
        </p:txBody>
      </p:sp>
      <p:grpSp>
        <p:nvGrpSpPr>
          <p:cNvPr id="1083" name="Google Shape;1083;p31"/>
          <p:cNvGrpSpPr/>
          <p:nvPr/>
        </p:nvGrpSpPr>
        <p:grpSpPr>
          <a:xfrm>
            <a:off x="12379841" y="5844043"/>
            <a:ext cx="3980585" cy="1230796"/>
            <a:chOff x="12889395" y="6402456"/>
            <a:chExt cx="3980585" cy="1230796"/>
          </a:xfrm>
        </p:grpSpPr>
        <p:sp>
          <p:nvSpPr>
            <p:cNvPr id="1084" name="Google Shape;1084;p31"/>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85" name="Google Shape;1085;p31"/>
            <p:cNvGrpSpPr/>
            <p:nvPr/>
          </p:nvGrpSpPr>
          <p:grpSpPr>
            <a:xfrm>
              <a:off x="12889395" y="6402456"/>
              <a:ext cx="1230796" cy="1230796"/>
              <a:chOff x="12889395" y="6402456"/>
              <a:chExt cx="1689652" cy="1689652"/>
            </a:xfrm>
          </p:grpSpPr>
          <p:sp>
            <p:nvSpPr>
              <p:cNvPr id="1086" name="Google Shape;1086;p31"/>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87" name="Google Shape;1087;p31"/>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1088" name="Google Shape;1088;p31"/>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000">
                  <a:solidFill>
                    <a:schemeClr val="lt1"/>
                  </a:solidFill>
                  <a:latin typeface="Lato"/>
                  <a:ea typeface="Lato"/>
                  <a:cs typeface="Lato"/>
                  <a:sym typeface="Lato"/>
                </a:rPr>
                <a:t>PISTAS</a:t>
              </a:r>
              <a:endParaRPr sz="4000">
                <a:solidFill>
                  <a:schemeClr val="lt1"/>
                </a:solidFill>
                <a:latin typeface="Lato"/>
                <a:ea typeface="Lato"/>
                <a:cs typeface="Lato"/>
                <a:sym typeface="Lato"/>
              </a:endParaRPr>
            </a:p>
          </p:txBody>
        </p:sp>
        <p:sp>
          <p:nvSpPr>
            <p:cNvPr id="1089" name="Google Shape;1089;p31"/>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90" name="Google Shape;1090;p31"/>
          <p:cNvSpPr txBox="1"/>
          <p:nvPr/>
        </p:nvSpPr>
        <p:spPr>
          <a:xfrm>
            <a:off x="13606880" y="7606819"/>
            <a:ext cx="9332632" cy="3937652"/>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chemeClr val="dk1"/>
              </a:buClr>
              <a:buSzPts val="4400"/>
              <a:buFont typeface="Courier New"/>
              <a:buChar char="o"/>
            </a:pPr>
            <a:r>
              <a:rPr lang="es-CO" sz="4400">
                <a:solidFill>
                  <a:schemeClr val="dk1"/>
                </a:solidFill>
                <a:latin typeface="Lato"/>
                <a:ea typeface="Lato"/>
                <a:cs typeface="Lato"/>
                <a:sym typeface="Lato"/>
              </a:rPr>
              <a:t>Utiliza la tabla </a:t>
            </a:r>
            <a:r>
              <a:rPr b="1" lang="es-CO" sz="4400">
                <a:solidFill>
                  <a:schemeClr val="dk1"/>
                </a:solidFill>
                <a:latin typeface="Lato"/>
                <a:ea typeface="Lato"/>
                <a:cs typeface="Lato"/>
                <a:sym typeface="Lato"/>
              </a:rPr>
              <a:t>film</a:t>
            </a:r>
            <a:endParaRPr/>
          </a:p>
          <a:p>
            <a:pPr indent="-457200" lvl="0" marL="457200" marR="0" rtl="0" algn="just">
              <a:lnSpc>
                <a:spcPct val="100000"/>
              </a:lnSpc>
              <a:spcBef>
                <a:spcPts val="3200"/>
              </a:spcBef>
              <a:spcAft>
                <a:spcPts val="0"/>
              </a:spcAft>
              <a:buClr>
                <a:schemeClr val="dk1"/>
              </a:buClr>
              <a:buSzPts val="4400"/>
              <a:buFont typeface="Courier New"/>
              <a:buChar char="o"/>
            </a:pPr>
            <a:r>
              <a:rPr lang="es-CO" sz="4400">
                <a:solidFill>
                  <a:schemeClr val="dk1"/>
                </a:solidFill>
                <a:latin typeface="Lato"/>
                <a:ea typeface="Lato"/>
                <a:cs typeface="Lato"/>
                <a:sym typeface="Lato"/>
              </a:rPr>
              <a:t>Tendrás que utilizar </a:t>
            </a:r>
            <a:r>
              <a:rPr b="1" lang="es-CO" sz="4400">
                <a:solidFill>
                  <a:srgbClr val="C11C3F"/>
                </a:solidFill>
                <a:latin typeface="Lato"/>
                <a:ea typeface="Lato"/>
                <a:cs typeface="Lato"/>
                <a:sym typeface="Lato"/>
              </a:rPr>
              <a:t>BETWEEN</a:t>
            </a:r>
            <a:r>
              <a:rPr lang="es-CO" sz="4400">
                <a:solidFill>
                  <a:schemeClr val="dk1"/>
                </a:solidFill>
                <a:latin typeface="Lato"/>
                <a:ea typeface="Lato"/>
                <a:cs typeface="Lato"/>
                <a:sym typeface="Lato"/>
              </a:rPr>
              <a:t> y </a:t>
            </a:r>
            <a:r>
              <a:rPr b="1" lang="es-CO" sz="4400">
                <a:solidFill>
                  <a:srgbClr val="C00000"/>
                </a:solidFill>
                <a:latin typeface="Lato"/>
                <a:ea typeface="Lato"/>
                <a:cs typeface="Lato"/>
                <a:sym typeface="Lato"/>
              </a:rPr>
              <a:t>WHERE </a:t>
            </a:r>
            <a:r>
              <a:rPr lang="es-CO" sz="4400">
                <a:solidFill>
                  <a:schemeClr val="dk1"/>
                </a:solidFill>
                <a:latin typeface="Lato"/>
                <a:ea typeface="Lato"/>
                <a:cs typeface="Lato"/>
                <a:sym typeface="Lato"/>
              </a:rPr>
              <a:t>(puedes utilizar </a:t>
            </a:r>
            <a:r>
              <a:rPr b="1" lang="es-CO" sz="4400">
                <a:solidFill>
                  <a:srgbClr val="C11C3F"/>
                </a:solidFill>
                <a:latin typeface="Lato"/>
                <a:ea typeface="Lato"/>
                <a:cs typeface="Lato"/>
                <a:sym typeface="Lato"/>
              </a:rPr>
              <a:t>OR</a:t>
            </a:r>
            <a:r>
              <a:rPr lang="es-CO" sz="4400">
                <a:solidFill>
                  <a:schemeClr val="dk1"/>
                </a:solidFill>
                <a:latin typeface="Lato"/>
                <a:ea typeface="Lato"/>
                <a:cs typeface="Lato"/>
                <a:sym typeface="Lato"/>
              </a:rPr>
              <a:t> también)</a:t>
            </a:r>
            <a:endParaRPr/>
          </a:p>
        </p:txBody>
      </p:sp>
      <p:sp>
        <p:nvSpPr>
          <p:cNvPr id="1091" name="Google Shape;1091;p31"/>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3:00</a:t>
            </a:r>
            <a:endParaRPr/>
          </a:p>
        </p:txBody>
      </p:sp>
      <p:grpSp>
        <p:nvGrpSpPr>
          <p:cNvPr id="1092" name="Google Shape;1092;p31"/>
          <p:cNvGrpSpPr/>
          <p:nvPr/>
        </p:nvGrpSpPr>
        <p:grpSpPr>
          <a:xfrm>
            <a:off x="21922690" y="10842237"/>
            <a:ext cx="1720574" cy="1959113"/>
            <a:chOff x="21922690" y="11086899"/>
            <a:chExt cx="1720574" cy="1959113"/>
          </a:xfrm>
        </p:grpSpPr>
        <p:sp>
          <p:nvSpPr>
            <p:cNvPr id="1093" name="Google Shape;1093;p31"/>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94" name="Google Shape;1094;p31"/>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1095" name="Google Shape;1095;p31"/>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096" name="Google Shape;1096;p31"/>
          <p:cNvSpPr/>
          <p:nvPr/>
        </p:nvSpPr>
        <p:spPr>
          <a:xfrm>
            <a:off x="2401865" y="3101011"/>
            <a:ext cx="7848900" cy="7682700"/>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7" name="Google Shape;1097;p31"/>
          <p:cNvSpPr txBox="1"/>
          <p:nvPr/>
        </p:nvSpPr>
        <p:spPr>
          <a:xfrm>
            <a:off x="3501120" y="4523889"/>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rgbClr val="C00000"/>
                </a:solidFill>
                <a:latin typeface="Roboto"/>
                <a:ea typeface="Roboto"/>
                <a:cs typeface="Roboto"/>
                <a:sym typeface="Roboto"/>
              </a:rPr>
              <a:t>SOLUCIÓN</a:t>
            </a:r>
            <a:endParaRPr/>
          </a:p>
        </p:txBody>
      </p:sp>
      <p:sp>
        <p:nvSpPr>
          <p:cNvPr id="1098" name="Google Shape;1098;p31"/>
          <p:cNvSpPr txBox="1"/>
          <p:nvPr/>
        </p:nvSpPr>
        <p:spPr>
          <a:xfrm>
            <a:off x="3242273" y="6154485"/>
            <a:ext cx="6534915"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r>
              <a:rPr lang="es-CO" sz="4000">
                <a:solidFill>
                  <a:schemeClr val="dk1"/>
                </a:solidFill>
                <a:latin typeface="Consolas"/>
                <a:ea typeface="Consolas"/>
                <a:cs typeface="Consolas"/>
                <a:sym typeface="Consolas"/>
              </a:rPr>
              <a:t> </a:t>
            </a:r>
            <a:r>
              <a:rPr b="1" lang="es-CO" sz="4000">
                <a:solidFill>
                  <a:srgbClr val="C00000"/>
                </a:solidFill>
                <a:latin typeface="Consolas"/>
                <a:ea typeface="Consolas"/>
                <a:cs typeface="Consolas"/>
                <a:sym typeface="Consolas"/>
              </a:rPr>
              <a:t>COUNT</a:t>
            </a:r>
            <a:r>
              <a:rPr lang="es-CO" sz="4000">
                <a:solidFill>
                  <a:schemeClr val="dk1"/>
                </a:solidFill>
                <a:latin typeface="Consolas"/>
                <a:ea typeface="Consolas"/>
                <a:cs typeface="Consolas"/>
                <a:sym typeface="Consolas"/>
              </a:rPr>
              <a:t>(*) </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FROM</a:t>
            </a:r>
            <a:r>
              <a:rPr lang="es-CO" sz="4000">
                <a:solidFill>
                  <a:schemeClr val="dk1"/>
                </a:solidFill>
                <a:latin typeface="Consolas"/>
                <a:ea typeface="Consolas"/>
                <a:cs typeface="Consolas"/>
                <a:sym typeface="Consolas"/>
              </a:rPr>
              <a:t> film </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WHERE</a:t>
            </a:r>
            <a:r>
              <a:rPr lang="es-CO" sz="4000">
                <a:solidFill>
                  <a:schemeClr val="dk1"/>
                </a:solidFill>
                <a:latin typeface="Consolas"/>
                <a:ea typeface="Consolas"/>
                <a:cs typeface="Consolas"/>
                <a:sym typeface="Consolas"/>
              </a:rPr>
              <a:t> rating = ‘R’ </a:t>
            </a:r>
            <a:r>
              <a:rPr b="1" lang="es-CO" sz="4000">
                <a:solidFill>
                  <a:srgbClr val="C00000"/>
                </a:solidFill>
                <a:latin typeface="Consolas"/>
                <a:ea typeface="Consolas"/>
                <a:cs typeface="Consolas"/>
                <a:sym typeface="Consolas"/>
              </a:rPr>
              <a:t>AND</a:t>
            </a:r>
            <a:r>
              <a:rPr lang="es-CO" sz="4000">
                <a:solidFill>
                  <a:schemeClr val="dk1"/>
                </a:solidFill>
                <a:latin typeface="Consolas"/>
                <a:ea typeface="Consolas"/>
                <a:cs typeface="Consolas"/>
                <a:sym typeface="Consolas"/>
              </a:rPr>
              <a:t> replacement_cost </a:t>
            </a:r>
            <a:r>
              <a:rPr b="1" lang="es-CO" sz="4000">
                <a:solidFill>
                  <a:srgbClr val="C00000"/>
                </a:solidFill>
                <a:latin typeface="Consolas"/>
                <a:ea typeface="Consolas"/>
                <a:cs typeface="Consolas"/>
                <a:sym typeface="Consolas"/>
              </a:rPr>
              <a:t>BETWEEN</a:t>
            </a:r>
            <a:r>
              <a:rPr lang="es-CO" sz="4000">
                <a:solidFill>
                  <a:schemeClr val="dk1"/>
                </a:solidFill>
                <a:latin typeface="Consolas"/>
                <a:ea typeface="Consolas"/>
                <a:cs typeface="Consolas"/>
                <a:sym typeface="Consolas"/>
              </a:rPr>
              <a:t> 5 </a:t>
            </a:r>
            <a:r>
              <a:rPr b="1" lang="es-CO" sz="4000">
                <a:solidFill>
                  <a:srgbClr val="C00000"/>
                </a:solidFill>
                <a:latin typeface="Consolas"/>
                <a:ea typeface="Consolas"/>
                <a:cs typeface="Consolas"/>
                <a:sym typeface="Consolas"/>
              </a:rPr>
              <a:t>AND</a:t>
            </a:r>
            <a:r>
              <a:rPr lang="es-CO" sz="4000">
                <a:solidFill>
                  <a:schemeClr val="dk1"/>
                </a:solidFill>
                <a:latin typeface="Consolas"/>
                <a:ea typeface="Consolas"/>
                <a:cs typeface="Consolas"/>
                <a:sym typeface="Consolas"/>
              </a:rPr>
              <a:t> 15;</a:t>
            </a:r>
            <a:endParaRPr/>
          </a:p>
        </p:txBody>
      </p:sp>
      <p:grpSp>
        <p:nvGrpSpPr>
          <p:cNvPr id="1099" name="Google Shape;1099;p31"/>
          <p:cNvGrpSpPr/>
          <p:nvPr/>
        </p:nvGrpSpPr>
        <p:grpSpPr>
          <a:xfrm>
            <a:off x="4409693" y="11911524"/>
            <a:ext cx="1647445" cy="1489991"/>
            <a:chOff x="7210805" y="4564306"/>
            <a:chExt cx="2904485" cy="2754985"/>
          </a:xfrm>
        </p:grpSpPr>
        <p:pic>
          <p:nvPicPr>
            <p:cNvPr id="1100" name="Google Shape;1100;p31"/>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1101" name="Google Shape;1101;p31"/>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xEl>
                                              <p:pRg end="0" st="0"/>
                                            </p:txEl>
                                          </p:spTgt>
                                        </p:tgtEl>
                                        <p:attrNameLst>
                                          <p:attrName>style.visibility</p:attrName>
                                        </p:attrNameLst>
                                      </p:cBhvr>
                                      <p:to>
                                        <p:strVal val="visible"/>
                                      </p:to>
                                    </p:set>
                                    <p:animEffect filter="fade" transition="in">
                                      <p:cBhvr>
                                        <p:cTn dur="500"/>
                                        <p:tgtEl>
                                          <p:spTgt spid="10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500"/>
                                        <p:tgtEl>
                                          <p:spTgt spid="1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0" st="0"/>
                                            </p:txEl>
                                          </p:spTgt>
                                        </p:tgtEl>
                                        <p:attrNameLst>
                                          <p:attrName>style.visibility</p:attrName>
                                        </p:attrNameLst>
                                      </p:cBhvr>
                                      <p:to>
                                        <p:strVal val="visible"/>
                                      </p:to>
                                    </p:set>
                                    <p:animEffect filter="fade" transition="in">
                                      <p:cBhvr>
                                        <p:cTn dur="500"/>
                                        <p:tgtEl>
                                          <p:spTgt spid="10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1" st="1"/>
                                            </p:txEl>
                                          </p:spTgt>
                                        </p:tgtEl>
                                        <p:attrNameLst>
                                          <p:attrName>style.visibility</p:attrName>
                                        </p:attrNameLst>
                                      </p:cBhvr>
                                      <p:to>
                                        <p:strVal val="visible"/>
                                      </p:to>
                                    </p:set>
                                    <p:animEffect filter="fade" transition="in">
                                      <p:cBhvr>
                                        <p:cTn dur="500"/>
                                        <p:tgtEl>
                                          <p:spTgt spid="10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500"/>
                                        <p:tgtEl>
                                          <p:spTgt spid="1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500"/>
                                        <p:tgtEl>
                                          <p:spTgt spid="1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98"/>
                                        </p:tgtEl>
                                      </p:cBhvr>
                                    </p:animEffect>
                                    <p:set>
                                      <p:cBhvr>
                                        <p:cTn dur="1" fill="hold">
                                          <p:stCondLst>
                                            <p:cond delay="500"/>
                                          </p:stCondLst>
                                        </p:cTn>
                                        <p:tgtEl>
                                          <p:spTgt spid="10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5" name="Shape 1105"/>
        <p:cNvGrpSpPr/>
        <p:nvPr/>
      </p:nvGrpSpPr>
      <p:grpSpPr>
        <a:xfrm>
          <a:off x="0" y="0"/>
          <a:ext cx="0" cy="0"/>
          <a:chOff x="0" y="0"/>
          <a:chExt cx="0" cy="0"/>
        </a:xfrm>
      </p:grpSpPr>
      <p:sp>
        <p:nvSpPr>
          <p:cNvPr id="1106" name="Google Shape;1106;p32"/>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07" name="Google Shape;1107;p32"/>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08" name="Google Shape;1108;p32"/>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lt1"/>
                </a:solidFill>
                <a:latin typeface="Lato"/>
                <a:ea typeface="Lato"/>
                <a:cs typeface="Lato"/>
                <a:sym typeface="Lato"/>
              </a:rPr>
              <a:t>© Diseño y Gestión de Bases de Datos con SQL  | Universidad de los Andes </a:t>
            </a:r>
            <a:endParaRPr/>
          </a:p>
        </p:txBody>
      </p:sp>
      <p:sp>
        <p:nvSpPr>
          <p:cNvPr id="1109" name="Google Shape;1109;p32"/>
          <p:cNvSpPr txBox="1"/>
          <p:nvPr/>
        </p:nvSpPr>
        <p:spPr>
          <a:xfrm>
            <a:off x="1538152" y="1721302"/>
            <a:ext cx="1002792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dk1"/>
                </a:solidFill>
                <a:latin typeface="Roboto"/>
                <a:ea typeface="Roboto"/>
                <a:cs typeface="Roboto"/>
                <a:sym typeface="Roboto"/>
              </a:rPr>
              <a:t>Agregación y grupos</a:t>
            </a:r>
            <a:endParaRPr sz="7200">
              <a:solidFill>
                <a:schemeClr val="dk1"/>
              </a:solidFill>
              <a:latin typeface="Roboto"/>
              <a:ea typeface="Roboto"/>
              <a:cs typeface="Roboto"/>
              <a:sym typeface="Roboto"/>
            </a:endParaRPr>
          </a:p>
        </p:txBody>
      </p:sp>
      <p:sp>
        <p:nvSpPr>
          <p:cNvPr id="1110" name="Google Shape;1110;p32"/>
          <p:cNvSpPr txBox="1"/>
          <p:nvPr>
            <p:ph idx="1" type="body"/>
          </p:nvPr>
        </p:nvSpPr>
        <p:spPr>
          <a:xfrm>
            <a:off x="1538152" y="3292022"/>
            <a:ext cx="8650224" cy="87026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0000"/>
              </a:lnSpc>
              <a:spcBef>
                <a:spcPts val="0"/>
              </a:spcBef>
              <a:spcAft>
                <a:spcPts val="0"/>
              </a:spcAft>
              <a:buClr>
                <a:schemeClr val="dk1"/>
              </a:buClr>
              <a:buSzPct val="100000"/>
              <a:buNone/>
            </a:pPr>
            <a:r>
              <a:rPr lang="es-CO" sz="4400">
                <a:latin typeface="Lato"/>
                <a:ea typeface="Lato"/>
                <a:cs typeface="Lato"/>
                <a:sym typeface="Lato"/>
              </a:rPr>
              <a:t>Cuando trabajamos con bases de datos, no siempre nos interesa ver los datos individuales uno por uno. Muchas veces, lo que necesitamos es </a:t>
            </a:r>
            <a:r>
              <a:rPr b="1" lang="es-CO" sz="4400">
                <a:latin typeface="Lato"/>
                <a:ea typeface="Lato"/>
                <a:cs typeface="Lato"/>
                <a:sym typeface="Lato"/>
              </a:rPr>
              <a:t>resumir la información</a:t>
            </a:r>
            <a:r>
              <a:rPr lang="es-CO" sz="4400">
                <a:latin typeface="Lato"/>
                <a:ea typeface="Lato"/>
                <a:cs typeface="Lato"/>
                <a:sym typeface="Lato"/>
              </a:rPr>
              <a:t>: saber cuántos registros hay, cuál es el promedio de una columna numérica, o el valor máximo o mínimo en cierto grupo.</a:t>
            </a:r>
            <a:endParaRPr/>
          </a:p>
          <a:p>
            <a:pPr indent="0" lvl="0" marL="0" rtl="0" algn="l">
              <a:lnSpc>
                <a:spcPct val="110000"/>
              </a:lnSpc>
              <a:spcBef>
                <a:spcPts val="2000"/>
              </a:spcBef>
              <a:spcAft>
                <a:spcPts val="0"/>
              </a:spcAft>
              <a:buClr>
                <a:schemeClr val="dk1"/>
              </a:buClr>
              <a:buSzPct val="100000"/>
              <a:buNone/>
            </a:pPr>
            <a:r>
              <a:rPr lang="es-CO" sz="4400">
                <a:latin typeface="Lato"/>
                <a:ea typeface="Lato"/>
                <a:cs typeface="Lato"/>
                <a:sym typeface="Lato"/>
              </a:rPr>
              <a:t>Para eso existe el proceso de </a:t>
            </a:r>
            <a:r>
              <a:rPr b="1" lang="es-CO" sz="4400">
                <a:latin typeface="Lato"/>
                <a:ea typeface="Lato"/>
                <a:cs typeface="Lato"/>
                <a:sym typeface="Lato"/>
              </a:rPr>
              <a:t>agregación</a:t>
            </a:r>
            <a:r>
              <a:rPr lang="es-CO" sz="4400">
                <a:latin typeface="Lato"/>
                <a:ea typeface="Lato"/>
                <a:cs typeface="Lato"/>
                <a:sym typeface="Lato"/>
              </a:rPr>
              <a:t>, que permite hacer cálculos sobre varios registros a la vez.</a:t>
            </a:r>
            <a:endParaRPr/>
          </a:p>
          <a:p>
            <a:pPr indent="0" lvl="0" marL="0" rtl="0" algn="l">
              <a:lnSpc>
                <a:spcPct val="90000"/>
              </a:lnSpc>
              <a:spcBef>
                <a:spcPts val="2000"/>
              </a:spcBef>
              <a:spcAft>
                <a:spcPts val="0"/>
              </a:spcAft>
              <a:buClr>
                <a:schemeClr val="dk1"/>
              </a:buClr>
              <a:buSzPct val="100000"/>
              <a:buNone/>
            </a:pPr>
            <a:r>
              <a:t/>
            </a:r>
            <a:endParaRPr sz="4400">
              <a:latin typeface="Lato"/>
              <a:ea typeface="Lato"/>
              <a:cs typeface="Lato"/>
              <a:sym typeface="Lato"/>
            </a:endParaRPr>
          </a:p>
          <a:p>
            <a:pPr indent="0" lvl="0" marL="0" rtl="0" algn="l">
              <a:lnSpc>
                <a:spcPct val="90000"/>
              </a:lnSpc>
              <a:spcBef>
                <a:spcPts val="2000"/>
              </a:spcBef>
              <a:spcAft>
                <a:spcPts val="0"/>
              </a:spcAft>
              <a:buClr>
                <a:schemeClr val="dk1"/>
              </a:buClr>
              <a:buSzPct val="100000"/>
              <a:buNone/>
            </a:pPr>
            <a:r>
              <a:t/>
            </a:r>
            <a:endParaRPr sz="4400">
              <a:latin typeface="Lato"/>
              <a:ea typeface="Lato"/>
              <a:cs typeface="Lato"/>
              <a:sym typeface="Lato"/>
            </a:endParaRPr>
          </a:p>
          <a:p>
            <a:pPr indent="0" lvl="0" marL="0" rtl="0" algn="l">
              <a:lnSpc>
                <a:spcPct val="90000"/>
              </a:lnSpc>
              <a:spcBef>
                <a:spcPts val="2000"/>
              </a:spcBef>
              <a:spcAft>
                <a:spcPts val="0"/>
              </a:spcAft>
              <a:buClr>
                <a:schemeClr val="dk1"/>
              </a:buClr>
              <a:buSzPct val="100000"/>
              <a:buNone/>
            </a:pPr>
            <a:r>
              <a:t/>
            </a:r>
            <a:endParaRPr sz="44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4" name="Shape 1114"/>
        <p:cNvGrpSpPr/>
        <p:nvPr/>
      </p:nvGrpSpPr>
      <p:grpSpPr>
        <a:xfrm>
          <a:off x="0" y="0"/>
          <a:ext cx="0" cy="0"/>
          <a:chOff x="0" y="0"/>
          <a:chExt cx="0" cy="0"/>
        </a:xfrm>
      </p:grpSpPr>
      <p:sp>
        <p:nvSpPr>
          <p:cNvPr id="1115" name="Google Shape;1115;p33"/>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16" name="Google Shape;1116;p33"/>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17" name="Google Shape;1117;p33"/>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FUNCIONES DE AGREGACIÓN</a:t>
            </a:r>
            <a:endParaRPr/>
          </a:p>
        </p:txBody>
      </p:sp>
      <p:sp>
        <p:nvSpPr>
          <p:cNvPr id="1118" name="Google Shape;1118;p33"/>
          <p:cNvSpPr txBox="1"/>
          <p:nvPr>
            <p:ph idx="1" type="body"/>
          </p:nvPr>
        </p:nvSpPr>
        <p:spPr>
          <a:xfrm>
            <a:off x="3168502" y="3314314"/>
            <a:ext cx="18011554" cy="3206750"/>
          </a:xfrm>
          <a:prstGeom prst="rect">
            <a:avLst/>
          </a:prstGeom>
          <a:noFill/>
          <a:ln>
            <a:noFill/>
          </a:ln>
        </p:spPr>
        <p:txBody>
          <a:bodyPr anchorCtr="0" anchor="t" bIns="45700" lIns="91425" spcFirstLastPara="1" rIns="91425" wrap="square" tIns="45700">
            <a:noAutofit/>
          </a:bodyPr>
          <a:lstStyle/>
          <a:p>
            <a:pPr indent="-457200" lvl="0" marL="457200" rtl="0" algn="l">
              <a:lnSpc>
                <a:spcPct val="110000"/>
              </a:lnSpc>
              <a:spcBef>
                <a:spcPts val="0"/>
              </a:spcBef>
              <a:spcAft>
                <a:spcPts val="0"/>
              </a:spcAft>
              <a:buClr>
                <a:schemeClr val="dk1"/>
              </a:buClr>
              <a:buSzPts val="4400"/>
              <a:buChar char="•"/>
            </a:pPr>
            <a:r>
              <a:rPr lang="es-CO" sz="4400">
                <a:latin typeface="Lato"/>
                <a:ea typeface="Lato"/>
                <a:cs typeface="Lato"/>
                <a:sym typeface="Lato"/>
              </a:rPr>
              <a:t>Son las herramientas que tenemos para resumir y analizar la data.</a:t>
            </a:r>
            <a:endParaRPr/>
          </a:p>
        </p:txBody>
      </p:sp>
      <p:sp>
        <p:nvSpPr>
          <p:cNvPr id="1119" name="Google Shape;1119;p33"/>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aphicFrame>
        <p:nvGraphicFramePr>
          <p:cNvPr id="1120" name="Google Shape;1120;p33"/>
          <p:cNvGraphicFramePr/>
          <p:nvPr/>
        </p:nvGraphicFramePr>
        <p:xfrm>
          <a:off x="3737429" y="5173504"/>
          <a:ext cx="3000000" cy="3000000"/>
        </p:xfrm>
        <a:graphic>
          <a:graphicData uri="http://schemas.openxmlformats.org/drawingml/2006/table">
            <a:tbl>
              <a:tblPr bandRow="1" firstRow="1">
                <a:noFill/>
                <a:tableStyleId>{ACA30FD3-A93A-46F5-B1C6-CF7D351290EB}</a:tableStyleId>
              </a:tblPr>
              <a:tblGrid>
                <a:gridCol w="8128000"/>
                <a:gridCol w="8128000"/>
              </a:tblGrid>
              <a:tr h="1055875">
                <a:tc>
                  <a:txBody>
                    <a:bodyPr/>
                    <a:lstStyle/>
                    <a:p>
                      <a:pPr indent="0" lvl="0" marL="0" marR="0" rtl="0" algn="ctr">
                        <a:spcBef>
                          <a:spcPts val="0"/>
                        </a:spcBef>
                        <a:spcAft>
                          <a:spcPts val="0"/>
                        </a:spcAft>
                        <a:buNone/>
                      </a:pPr>
                      <a:r>
                        <a:rPr b="1" lang="es-CO" sz="3600" u="none" cap="none" strike="noStrike">
                          <a:solidFill>
                            <a:srgbClr val="3F3F3F"/>
                          </a:solidFill>
                          <a:latin typeface="Lato"/>
                          <a:ea typeface="Lato"/>
                          <a:cs typeface="Lato"/>
                          <a:sym typeface="Lato"/>
                        </a:rPr>
                        <a:t>Función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b="1" lang="es-CO" sz="3600" u="none" cap="none" strike="noStrike">
                          <a:solidFill>
                            <a:srgbClr val="3F3F3F"/>
                          </a:solidFill>
                          <a:latin typeface="Lato"/>
                          <a:ea typeface="Lato"/>
                          <a:cs typeface="Lato"/>
                          <a:sym typeface="Lato"/>
                        </a:rPr>
                        <a:t>Descripción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chemeClr val="accent4"/>
                      </a:solidFill>
                      <a:prstDash val="solid"/>
                      <a:round/>
                      <a:headEnd len="sm" w="sm" type="none"/>
                      <a:tailEnd len="sm" w="sm" type="none"/>
                    </a:lnB>
                    <a:solidFill>
                      <a:srgbClr val="FFFFFF">
                        <a:alpha val="72156"/>
                      </a:srgbClr>
                    </a:solidFill>
                  </a:tcPr>
                </a:tc>
              </a:tr>
              <a:tr h="1101800">
                <a:tc>
                  <a:txBody>
                    <a:bodyPr/>
                    <a:lstStyle/>
                    <a:p>
                      <a:pPr indent="0" lvl="0" marL="0" marR="0" rtl="0" algn="ctr">
                        <a:spcBef>
                          <a:spcPts val="0"/>
                        </a:spcBef>
                        <a:spcAft>
                          <a:spcPts val="0"/>
                        </a:spcAft>
                        <a:buNone/>
                      </a:pPr>
                      <a:r>
                        <a:rPr b="1" lang="es-CO" sz="3200" u="none" cap="none" strike="noStrike">
                          <a:solidFill>
                            <a:srgbClr val="3F3F3F"/>
                          </a:solidFill>
                          <a:latin typeface="Consolas"/>
                          <a:ea typeface="Consolas"/>
                          <a:cs typeface="Consolas"/>
                          <a:sym typeface="Consolas"/>
                        </a:rPr>
                        <a:t>COUNT()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Cuenta el número de filas que cumplen con una condición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r>
              <a:tr h="955300">
                <a:tc>
                  <a:txBody>
                    <a:bodyPr/>
                    <a:lstStyle/>
                    <a:p>
                      <a:pPr indent="0" lvl="0" marL="0" marR="0" rtl="0" algn="ctr">
                        <a:spcBef>
                          <a:spcPts val="0"/>
                        </a:spcBef>
                        <a:spcAft>
                          <a:spcPts val="0"/>
                        </a:spcAft>
                        <a:buNone/>
                      </a:pPr>
                      <a:r>
                        <a:rPr b="1" lang="es-CO" sz="3200" u="none" cap="none" strike="noStrike">
                          <a:solidFill>
                            <a:srgbClr val="3F3F3F"/>
                          </a:solidFill>
                          <a:latin typeface="Consolas"/>
                          <a:ea typeface="Consolas"/>
                          <a:cs typeface="Consolas"/>
                          <a:sym typeface="Consolas"/>
                        </a:rPr>
                        <a:t>SUM()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Suma todos los valores de una columna numérica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r>
              <a:tr h="955300">
                <a:tc>
                  <a:txBody>
                    <a:bodyPr/>
                    <a:lstStyle/>
                    <a:p>
                      <a:pPr indent="0" lvl="0" marL="0" marR="0" rtl="0" algn="ctr">
                        <a:spcBef>
                          <a:spcPts val="0"/>
                        </a:spcBef>
                        <a:spcAft>
                          <a:spcPts val="0"/>
                        </a:spcAft>
                        <a:buNone/>
                      </a:pPr>
                      <a:r>
                        <a:rPr b="1" lang="es-CO" sz="3200" u="none" cap="none" strike="noStrike">
                          <a:solidFill>
                            <a:srgbClr val="3F3F3F"/>
                          </a:solidFill>
                          <a:latin typeface="Consolas"/>
                          <a:ea typeface="Consolas"/>
                          <a:cs typeface="Consolas"/>
                          <a:sym typeface="Consolas"/>
                        </a:rPr>
                        <a:t>AVG()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Calcula el promedio de una columna numérica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r>
              <a:tr h="955300">
                <a:tc>
                  <a:txBody>
                    <a:bodyPr/>
                    <a:lstStyle/>
                    <a:p>
                      <a:pPr indent="0" lvl="0" marL="0" marR="0" rtl="0" algn="ctr">
                        <a:spcBef>
                          <a:spcPts val="0"/>
                        </a:spcBef>
                        <a:spcAft>
                          <a:spcPts val="0"/>
                        </a:spcAft>
                        <a:buNone/>
                      </a:pPr>
                      <a:r>
                        <a:rPr b="1" lang="es-CO" sz="3200" u="none" cap="none" strike="noStrike">
                          <a:solidFill>
                            <a:srgbClr val="3F3F3F"/>
                          </a:solidFill>
                          <a:latin typeface="Consolas"/>
                          <a:ea typeface="Consolas"/>
                          <a:cs typeface="Consolas"/>
                          <a:sym typeface="Consolas"/>
                        </a:rPr>
                        <a:t>MIN()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Retorna el menor valor de una columna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72156"/>
                      </a:srgbClr>
                    </a:solidFill>
                  </a:tcPr>
                </a:tc>
              </a:tr>
              <a:tr h="955300">
                <a:tc>
                  <a:txBody>
                    <a:bodyPr/>
                    <a:lstStyle/>
                    <a:p>
                      <a:pPr indent="0" lvl="0" marL="0" marR="0" rtl="0" algn="ctr">
                        <a:spcBef>
                          <a:spcPts val="0"/>
                        </a:spcBef>
                        <a:spcAft>
                          <a:spcPts val="0"/>
                        </a:spcAft>
                        <a:buNone/>
                      </a:pPr>
                      <a:r>
                        <a:rPr b="1" lang="es-CO" sz="3200" u="none" cap="none" strike="noStrike">
                          <a:solidFill>
                            <a:srgbClr val="3F3F3F"/>
                          </a:solidFill>
                          <a:latin typeface="Consolas"/>
                          <a:ea typeface="Consolas"/>
                          <a:cs typeface="Consolas"/>
                          <a:sym typeface="Consolas"/>
                        </a:rPr>
                        <a:t>MAX()</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4"/>
                      </a:solidFill>
                      <a:prstDash val="solid"/>
                      <a:round/>
                      <a:headEnd len="sm" w="sm" type="none"/>
                      <a:tailEnd len="sm" w="sm" type="none"/>
                    </a:lnB>
                    <a:solidFill>
                      <a:srgbClr val="FFFFFF">
                        <a:alpha val="72156"/>
                      </a:srgbClr>
                    </a:solidFill>
                  </a:tcPr>
                </a:tc>
                <a:tc>
                  <a:txBody>
                    <a:bodyPr/>
                    <a:lstStyle/>
                    <a:p>
                      <a:pPr indent="0" lvl="0" marL="0" marR="0" rtl="0" algn="ctr">
                        <a:spcBef>
                          <a:spcPts val="0"/>
                        </a:spcBef>
                        <a:spcAft>
                          <a:spcPts val="0"/>
                        </a:spcAft>
                        <a:buNone/>
                      </a:pPr>
                      <a:r>
                        <a:rPr lang="es-CO" sz="2800" u="none" cap="none" strike="noStrike">
                          <a:solidFill>
                            <a:srgbClr val="3F3F3F"/>
                          </a:solidFill>
                          <a:latin typeface="Lato"/>
                          <a:ea typeface="Lato"/>
                          <a:cs typeface="Lato"/>
                          <a:sym typeface="Lato"/>
                        </a:rPr>
                        <a:t>Retorna el mayor valor de una columna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4"/>
                      </a:solidFill>
                      <a:prstDash val="solid"/>
                      <a:round/>
                      <a:headEnd len="sm" w="sm" type="none"/>
                      <a:tailEnd len="sm" w="sm" type="none"/>
                    </a:lnB>
                    <a:solidFill>
                      <a:srgbClr val="FFFFFF">
                        <a:alpha val="72156"/>
                      </a:srgbClr>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4" name="Shape 1124"/>
        <p:cNvGrpSpPr/>
        <p:nvPr/>
      </p:nvGrpSpPr>
      <p:grpSpPr>
        <a:xfrm>
          <a:off x="0" y="0"/>
          <a:ext cx="0" cy="0"/>
          <a:chOff x="0" y="0"/>
          <a:chExt cx="0" cy="0"/>
        </a:xfrm>
      </p:grpSpPr>
      <p:sp>
        <p:nvSpPr>
          <p:cNvPr id="1125" name="Google Shape;1125;p34"/>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Consolas"/>
              <a:buNone/>
            </a:pPr>
            <a:r>
              <a:rPr lang="es-CO">
                <a:latin typeface="Consolas"/>
                <a:ea typeface="Consolas"/>
                <a:cs typeface="Consolas"/>
                <a:sym typeface="Consolas"/>
              </a:rPr>
              <a:t>GROUP BY</a:t>
            </a:r>
            <a:endParaRPr/>
          </a:p>
        </p:txBody>
      </p:sp>
      <p:pic>
        <p:nvPicPr>
          <p:cNvPr id="1126" name="Google Shape;1126;p34"/>
          <p:cNvPicPr preferRelativeResize="0"/>
          <p:nvPr>
            <p:ph idx="1" type="body"/>
          </p:nvPr>
        </p:nvPicPr>
        <p:blipFill rotWithShape="1">
          <a:blip r:embed="rId4">
            <a:alphaModFix/>
          </a:blip>
          <a:srcRect b="12538" l="20103" r="20698" t="12117"/>
          <a:stretch/>
        </p:blipFill>
        <p:spPr>
          <a:xfrm>
            <a:off x="2992675" y="5597540"/>
            <a:ext cx="5151863" cy="6556918"/>
          </a:xfrm>
          <a:prstGeom prst="rect">
            <a:avLst/>
          </a:prstGeom>
          <a:noFill/>
          <a:ln>
            <a:noFill/>
          </a:ln>
        </p:spPr>
      </p:pic>
      <p:sp>
        <p:nvSpPr>
          <p:cNvPr id="1127" name="Google Shape;1127;p34"/>
          <p:cNvSpPr txBox="1"/>
          <p:nvPr/>
        </p:nvSpPr>
        <p:spPr>
          <a:xfrm>
            <a:off x="3168502" y="3651250"/>
            <a:ext cx="18011554" cy="13550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lang="es-CO" sz="4400">
                <a:solidFill>
                  <a:schemeClr val="dk1"/>
                </a:solidFill>
                <a:latin typeface="Calibri"/>
                <a:ea typeface="Calibri"/>
                <a:cs typeface="Calibri"/>
                <a:sym typeface="Calibri"/>
              </a:rPr>
              <a:t>¿Cuál es el peso promedio de las canicas por cada color?</a:t>
            </a:r>
            <a:endParaRPr/>
          </a:p>
        </p:txBody>
      </p:sp>
      <p:sp>
        <p:nvSpPr>
          <p:cNvPr id="1128" name="Google Shape;1128;p34"/>
          <p:cNvSpPr/>
          <p:nvPr/>
        </p:nvSpPr>
        <p:spPr>
          <a:xfrm>
            <a:off x="5568606" y="8371103"/>
            <a:ext cx="731520" cy="684127"/>
          </a:xfrm>
          <a:prstGeom prst="ellipse">
            <a:avLst/>
          </a:prstGeom>
          <a:solidFill>
            <a:srgbClr val="FFCB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29" name="Google Shape;1129;p34"/>
          <p:cNvPicPr preferRelativeResize="0"/>
          <p:nvPr/>
        </p:nvPicPr>
        <p:blipFill rotWithShape="1">
          <a:blip r:embed="rId5">
            <a:alphaModFix/>
          </a:blip>
          <a:srcRect b="52399" l="65950" r="6502" t="15177"/>
          <a:stretch/>
        </p:blipFill>
        <p:spPr>
          <a:xfrm>
            <a:off x="13480622" y="9055230"/>
            <a:ext cx="2446727" cy="2880000"/>
          </a:xfrm>
          <a:prstGeom prst="rect">
            <a:avLst/>
          </a:prstGeom>
          <a:noFill/>
          <a:ln>
            <a:noFill/>
          </a:ln>
        </p:spPr>
      </p:pic>
      <p:pic>
        <p:nvPicPr>
          <p:cNvPr id="1130" name="Google Shape;1130;p34"/>
          <p:cNvPicPr preferRelativeResize="0"/>
          <p:nvPr/>
        </p:nvPicPr>
        <p:blipFill rotWithShape="1">
          <a:blip r:embed="rId5">
            <a:alphaModFix/>
          </a:blip>
          <a:srcRect b="15384" l="6264" r="66188" t="52192"/>
          <a:stretch/>
        </p:blipFill>
        <p:spPr>
          <a:xfrm>
            <a:off x="15778493" y="5946677"/>
            <a:ext cx="2446727" cy="2880000"/>
          </a:xfrm>
          <a:prstGeom prst="rect">
            <a:avLst/>
          </a:prstGeom>
          <a:noFill/>
          <a:ln>
            <a:noFill/>
          </a:ln>
        </p:spPr>
      </p:pic>
      <p:pic>
        <p:nvPicPr>
          <p:cNvPr id="1131" name="Google Shape;1131;p34"/>
          <p:cNvPicPr preferRelativeResize="0"/>
          <p:nvPr/>
        </p:nvPicPr>
        <p:blipFill rotWithShape="1">
          <a:blip r:embed="rId5">
            <a:alphaModFix/>
          </a:blip>
          <a:srcRect b="18585" l="35868" r="36584" t="48991"/>
          <a:stretch/>
        </p:blipFill>
        <p:spPr>
          <a:xfrm>
            <a:off x="17889743" y="8875999"/>
            <a:ext cx="2446727" cy="2880000"/>
          </a:xfrm>
          <a:prstGeom prst="rect">
            <a:avLst/>
          </a:prstGeom>
          <a:noFill/>
          <a:ln>
            <a:noFill/>
          </a:ln>
        </p:spPr>
      </p:pic>
      <p:pic>
        <p:nvPicPr>
          <p:cNvPr id="1132" name="Google Shape;1132;p34"/>
          <p:cNvPicPr preferRelativeResize="0"/>
          <p:nvPr/>
        </p:nvPicPr>
        <p:blipFill rotWithShape="1">
          <a:blip r:embed="rId5">
            <a:alphaModFix/>
          </a:blip>
          <a:srcRect b="53260" l="5118" r="67335" t="14316"/>
          <a:stretch/>
        </p:blipFill>
        <p:spPr>
          <a:xfrm>
            <a:off x="9071501" y="8875999"/>
            <a:ext cx="2446727" cy="2880000"/>
          </a:xfrm>
          <a:prstGeom prst="rect">
            <a:avLst/>
          </a:prstGeom>
          <a:noFill/>
          <a:ln>
            <a:noFill/>
          </a:ln>
        </p:spPr>
      </p:pic>
      <p:sp>
        <p:nvSpPr>
          <p:cNvPr id="1133" name="Google Shape;1133;p34"/>
          <p:cNvSpPr/>
          <p:nvPr/>
        </p:nvSpPr>
        <p:spPr>
          <a:xfrm>
            <a:off x="4179645" y="7715112"/>
            <a:ext cx="923996" cy="918134"/>
          </a:xfrm>
          <a:prstGeom prst="ellipse">
            <a:avLst/>
          </a:prstGeom>
          <a:solidFill>
            <a:srgbClr val="FF8F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34" name="Google Shape;1134;p34"/>
          <p:cNvPicPr preferRelativeResize="0"/>
          <p:nvPr/>
        </p:nvPicPr>
        <p:blipFill rotWithShape="1">
          <a:blip r:embed="rId5">
            <a:alphaModFix/>
          </a:blip>
          <a:srcRect b="52399" l="35821" r="36632" t="15177"/>
          <a:stretch/>
        </p:blipFill>
        <p:spPr>
          <a:xfrm>
            <a:off x="11155364" y="5850927"/>
            <a:ext cx="2446727" cy="2880000"/>
          </a:xfrm>
          <a:prstGeom prst="rect">
            <a:avLst/>
          </a:prstGeom>
          <a:noFill/>
          <a:ln>
            <a:noFill/>
          </a:ln>
        </p:spPr>
      </p:pic>
      <p:sp>
        <p:nvSpPr>
          <p:cNvPr id="1135" name="Google Shape;1135;p34"/>
          <p:cNvSpPr txBox="1"/>
          <p:nvPr/>
        </p:nvSpPr>
        <p:spPr>
          <a:xfrm>
            <a:off x="10698399" y="5028310"/>
            <a:ext cx="3360655" cy="135509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 CANICAS: 5</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40 g</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PROMEDIO: 8 g</a:t>
            </a:r>
            <a:endParaRPr/>
          </a:p>
        </p:txBody>
      </p:sp>
      <p:sp>
        <p:nvSpPr>
          <p:cNvPr id="1136" name="Google Shape;1136;p34"/>
          <p:cNvSpPr txBox="1"/>
          <p:nvPr/>
        </p:nvSpPr>
        <p:spPr>
          <a:xfrm>
            <a:off x="8587505" y="8125918"/>
            <a:ext cx="3360655" cy="135509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 CANICAS: 9</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54 g</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PROMEDIO: 6 g</a:t>
            </a:r>
            <a:endParaRPr/>
          </a:p>
        </p:txBody>
      </p:sp>
      <p:sp>
        <p:nvSpPr>
          <p:cNvPr id="1137" name="Google Shape;1137;p34"/>
          <p:cNvSpPr txBox="1"/>
          <p:nvPr/>
        </p:nvSpPr>
        <p:spPr>
          <a:xfrm>
            <a:off x="12950686" y="8149132"/>
            <a:ext cx="3360655" cy="135509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 CANICAS: 3</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24 g</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PROMEDIO: 8 g</a:t>
            </a:r>
            <a:endParaRPr/>
          </a:p>
        </p:txBody>
      </p:sp>
      <p:sp>
        <p:nvSpPr>
          <p:cNvPr id="1138" name="Google Shape;1138;p34"/>
          <p:cNvSpPr txBox="1"/>
          <p:nvPr/>
        </p:nvSpPr>
        <p:spPr>
          <a:xfrm>
            <a:off x="15242173" y="5006340"/>
            <a:ext cx="3519365" cy="135509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 CANICAS: 5</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50 g</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PROMEDIO: 10 g</a:t>
            </a:r>
            <a:endParaRPr/>
          </a:p>
        </p:txBody>
      </p:sp>
      <p:sp>
        <p:nvSpPr>
          <p:cNvPr id="1139" name="Google Shape;1139;p34"/>
          <p:cNvSpPr txBox="1"/>
          <p:nvPr/>
        </p:nvSpPr>
        <p:spPr>
          <a:xfrm>
            <a:off x="17313867" y="8198454"/>
            <a:ext cx="3360655" cy="135509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 CANICAS: 4</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24 g</a:t>
            </a:r>
            <a:endParaRPr/>
          </a:p>
          <a:p>
            <a:pPr indent="0" lvl="0" marL="0" marR="0" rtl="0" algn="ctr">
              <a:lnSpc>
                <a:spcPct val="90000"/>
              </a:lnSpc>
              <a:spcBef>
                <a:spcPts val="500"/>
              </a:spcBef>
              <a:spcAft>
                <a:spcPts val="0"/>
              </a:spcAft>
              <a:buClr>
                <a:schemeClr val="dk1"/>
              </a:buClr>
              <a:buSzPts val="2800"/>
              <a:buFont typeface="Arial"/>
              <a:buNone/>
            </a:pPr>
            <a:r>
              <a:rPr lang="es-CO" sz="2800">
                <a:solidFill>
                  <a:schemeClr val="dk1"/>
                </a:solidFill>
                <a:latin typeface="Calibri"/>
                <a:ea typeface="Calibri"/>
                <a:cs typeface="Calibri"/>
                <a:sym typeface="Calibri"/>
              </a:rPr>
              <a:t>PESO PROMEDIO: 6 g</a:t>
            </a:r>
            <a:endParaRPr/>
          </a:p>
        </p:txBody>
      </p:sp>
      <p:sp>
        <p:nvSpPr>
          <p:cNvPr id="1140" name="Google Shape;1140;p34"/>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500"/>
                                        <p:tgtEl>
                                          <p:spTgt spid="1129"/>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500"/>
                                        <p:tgtEl>
                                          <p:spTgt spid="1130"/>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500"/>
                                        <p:tgtEl>
                                          <p:spTgt spid="1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500"/>
                                        <p:tgtEl>
                                          <p:spTgt spid="1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5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5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5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500"/>
                                        <p:tgtEl>
                                          <p:spTgt spid="1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4" name="Shape 1144"/>
        <p:cNvGrpSpPr/>
        <p:nvPr/>
      </p:nvGrpSpPr>
      <p:grpSpPr>
        <a:xfrm>
          <a:off x="0" y="0"/>
          <a:ext cx="0" cy="0"/>
          <a:chOff x="0" y="0"/>
          <a:chExt cx="0" cy="0"/>
        </a:xfrm>
      </p:grpSpPr>
      <p:sp>
        <p:nvSpPr>
          <p:cNvPr id="1145" name="Google Shape;1145;p35"/>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Consolas"/>
              <a:buNone/>
            </a:pPr>
            <a:r>
              <a:rPr lang="es-CO">
                <a:latin typeface="Consolas"/>
                <a:ea typeface="Consolas"/>
                <a:cs typeface="Consolas"/>
                <a:sym typeface="Consolas"/>
              </a:rPr>
              <a:t>SELECT * – </a:t>
            </a:r>
            <a:r>
              <a:rPr lang="es-CO">
                <a:latin typeface="Roboto"/>
                <a:ea typeface="Roboto"/>
                <a:cs typeface="Roboto"/>
                <a:sym typeface="Roboto"/>
              </a:rPr>
              <a:t>Tabla desagregada</a:t>
            </a:r>
            <a:endParaRPr/>
          </a:p>
        </p:txBody>
      </p:sp>
      <p:pic>
        <p:nvPicPr>
          <p:cNvPr id="1146" name="Google Shape;1146;p35"/>
          <p:cNvPicPr preferRelativeResize="0"/>
          <p:nvPr>
            <p:ph idx="1" type="body"/>
          </p:nvPr>
        </p:nvPicPr>
        <p:blipFill rotWithShape="1">
          <a:blip r:embed="rId4">
            <a:alphaModFix/>
          </a:blip>
          <a:srcRect b="12538" l="20103" r="20698" t="12117"/>
          <a:stretch/>
        </p:blipFill>
        <p:spPr>
          <a:xfrm>
            <a:off x="2992675" y="5597540"/>
            <a:ext cx="5151863" cy="6556918"/>
          </a:xfrm>
          <a:prstGeom prst="rect">
            <a:avLst/>
          </a:prstGeom>
          <a:noFill/>
          <a:ln>
            <a:noFill/>
          </a:ln>
        </p:spPr>
      </p:pic>
      <p:sp>
        <p:nvSpPr>
          <p:cNvPr id="1147" name="Google Shape;1147;p35"/>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pic>
        <p:nvPicPr>
          <p:cNvPr id="1148" name="Google Shape;1148;p35"/>
          <p:cNvPicPr preferRelativeResize="0"/>
          <p:nvPr/>
        </p:nvPicPr>
        <p:blipFill rotWithShape="1">
          <a:blip r:embed="rId5">
            <a:alphaModFix/>
          </a:blip>
          <a:srcRect b="0" l="0" r="0" t="0"/>
          <a:stretch/>
        </p:blipFill>
        <p:spPr>
          <a:xfrm>
            <a:off x="9647117" y="3934270"/>
            <a:ext cx="9831730" cy="76239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2" name="Shape 1152"/>
        <p:cNvGrpSpPr/>
        <p:nvPr/>
      </p:nvGrpSpPr>
      <p:grpSpPr>
        <a:xfrm>
          <a:off x="0" y="0"/>
          <a:ext cx="0" cy="0"/>
          <a:chOff x="0" y="0"/>
          <a:chExt cx="0" cy="0"/>
        </a:xfrm>
      </p:grpSpPr>
      <p:sp>
        <p:nvSpPr>
          <p:cNvPr id="1153" name="Google Shape;1153;p36"/>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onsolas"/>
              <a:buNone/>
            </a:pPr>
            <a:r>
              <a:rPr lang="es-CO" sz="8000">
                <a:latin typeface="Consolas"/>
                <a:ea typeface="Consolas"/>
                <a:cs typeface="Consolas"/>
                <a:sym typeface="Consolas"/>
              </a:rPr>
              <a:t>COUNT(Edad)-Agregar sin grupos</a:t>
            </a:r>
            <a:endParaRPr sz="8000">
              <a:latin typeface="Roboto"/>
              <a:ea typeface="Roboto"/>
              <a:cs typeface="Roboto"/>
              <a:sym typeface="Roboto"/>
            </a:endParaRPr>
          </a:p>
        </p:txBody>
      </p:sp>
      <p:pic>
        <p:nvPicPr>
          <p:cNvPr id="1154" name="Google Shape;1154;p36"/>
          <p:cNvPicPr preferRelativeResize="0"/>
          <p:nvPr>
            <p:ph idx="1" type="body"/>
          </p:nvPr>
        </p:nvPicPr>
        <p:blipFill rotWithShape="1">
          <a:blip r:embed="rId4">
            <a:alphaModFix/>
          </a:blip>
          <a:srcRect b="12538" l="20103" r="20698" t="12117"/>
          <a:stretch/>
        </p:blipFill>
        <p:spPr>
          <a:xfrm>
            <a:off x="2992675" y="5597540"/>
            <a:ext cx="5151863" cy="6556918"/>
          </a:xfrm>
          <a:prstGeom prst="rect">
            <a:avLst/>
          </a:prstGeom>
          <a:noFill/>
          <a:ln>
            <a:noFill/>
          </a:ln>
        </p:spPr>
      </p:pic>
      <p:sp>
        <p:nvSpPr>
          <p:cNvPr id="1155" name="Google Shape;1155;p36"/>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pic>
        <p:nvPicPr>
          <p:cNvPr id="1156" name="Google Shape;1156;p36"/>
          <p:cNvPicPr preferRelativeResize="0"/>
          <p:nvPr/>
        </p:nvPicPr>
        <p:blipFill rotWithShape="1">
          <a:blip r:embed="rId5">
            <a:alphaModFix/>
          </a:blip>
          <a:srcRect b="15384" l="6264" r="66188" t="52192"/>
          <a:stretch/>
        </p:blipFill>
        <p:spPr>
          <a:xfrm>
            <a:off x="2062716" y="4042694"/>
            <a:ext cx="7697969" cy="9061146"/>
          </a:xfrm>
          <a:prstGeom prst="rect">
            <a:avLst/>
          </a:prstGeom>
          <a:noFill/>
          <a:ln>
            <a:noFill/>
          </a:ln>
        </p:spPr>
      </p:pic>
      <p:pic>
        <p:nvPicPr>
          <p:cNvPr id="1157" name="Google Shape;1157;p36"/>
          <p:cNvPicPr preferRelativeResize="0"/>
          <p:nvPr/>
        </p:nvPicPr>
        <p:blipFill rotWithShape="1">
          <a:blip r:embed="rId6">
            <a:alphaModFix/>
          </a:blip>
          <a:srcRect b="0" l="0" r="0" t="0"/>
          <a:stretch/>
        </p:blipFill>
        <p:spPr>
          <a:xfrm>
            <a:off x="9539713" y="3770867"/>
            <a:ext cx="9917868" cy="7739075"/>
          </a:xfrm>
          <a:prstGeom prst="rect">
            <a:avLst/>
          </a:prstGeom>
          <a:noFill/>
          <a:ln>
            <a:noFill/>
          </a:ln>
        </p:spPr>
      </p:pic>
      <p:pic>
        <p:nvPicPr>
          <p:cNvPr id="1158" name="Google Shape;1158;p36"/>
          <p:cNvPicPr preferRelativeResize="0"/>
          <p:nvPr/>
        </p:nvPicPr>
        <p:blipFill rotWithShape="1">
          <a:blip r:embed="rId7">
            <a:alphaModFix/>
          </a:blip>
          <a:srcRect b="0" l="0" r="0" t="0"/>
          <a:stretch/>
        </p:blipFill>
        <p:spPr>
          <a:xfrm>
            <a:off x="11532372" y="7111828"/>
            <a:ext cx="3090945" cy="8625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57"/>
                                        </p:tgtEl>
                                      </p:cBhvr>
                                    </p:animEffect>
                                    <p:set>
                                      <p:cBhvr>
                                        <p:cTn dur="1" fill="hold">
                                          <p:stCondLst>
                                            <p:cond delay="500"/>
                                          </p:stCondLst>
                                        </p:cTn>
                                        <p:tgtEl>
                                          <p:spTgt spid="11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500"/>
                                        <p:tgtEl>
                                          <p:spTgt spid="1158"/>
                                        </p:tgtEl>
                                      </p:cBhvr>
                                    </p:animEffect>
                                  </p:childTnLst>
                                </p:cTn>
                              </p:par>
                              <p:par>
                                <p:cTn fill="hold" nodeType="with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500"/>
                                        <p:tgtEl>
                                          <p:spTgt spid="1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2" name="Shape 1162"/>
        <p:cNvGrpSpPr/>
        <p:nvPr/>
      </p:nvGrpSpPr>
      <p:grpSpPr>
        <a:xfrm>
          <a:off x="0" y="0"/>
          <a:ext cx="0" cy="0"/>
          <a:chOff x="0" y="0"/>
          <a:chExt cx="0" cy="0"/>
        </a:xfrm>
      </p:grpSpPr>
      <p:pic>
        <p:nvPicPr>
          <p:cNvPr id="1163" name="Google Shape;1163;p37"/>
          <p:cNvPicPr preferRelativeResize="0"/>
          <p:nvPr/>
        </p:nvPicPr>
        <p:blipFill rotWithShape="1">
          <a:blip r:embed="rId4">
            <a:alphaModFix/>
          </a:blip>
          <a:srcRect b="0" l="0" r="0" t="0"/>
          <a:stretch/>
        </p:blipFill>
        <p:spPr>
          <a:xfrm>
            <a:off x="9559041" y="3934269"/>
            <a:ext cx="9991945" cy="7658187"/>
          </a:xfrm>
          <a:prstGeom prst="rect">
            <a:avLst/>
          </a:prstGeom>
          <a:noFill/>
          <a:ln>
            <a:noFill/>
          </a:ln>
        </p:spPr>
      </p:pic>
      <p:pic>
        <p:nvPicPr>
          <p:cNvPr id="1164" name="Google Shape;1164;p37"/>
          <p:cNvPicPr preferRelativeResize="0"/>
          <p:nvPr/>
        </p:nvPicPr>
        <p:blipFill rotWithShape="1">
          <a:blip r:embed="rId5">
            <a:alphaModFix/>
          </a:blip>
          <a:srcRect b="0" l="0" r="0" t="0"/>
          <a:stretch/>
        </p:blipFill>
        <p:spPr>
          <a:xfrm>
            <a:off x="9562056" y="3934270"/>
            <a:ext cx="9991945" cy="7748140"/>
          </a:xfrm>
          <a:prstGeom prst="rect">
            <a:avLst/>
          </a:prstGeom>
          <a:noFill/>
          <a:ln>
            <a:noFill/>
          </a:ln>
        </p:spPr>
      </p:pic>
      <p:pic>
        <p:nvPicPr>
          <p:cNvPr id="1165" name="Google Shape;1165;p37"/>
          <p:cNvPicPr preferRelativeResize="0"/>
          <p:nvPr>
            <p:ph idx="1" type="body"/>
          </p:nvPr>
        </p:nvPicPr>
        <p:blipFill rotWithShape="1">
          <a:blip r:embed="rId6">
            <a:alphaModFix/>
          </a:blip>
          <a:srcRect b="12538" l="20103" r="20698" t="12117"/>
          <a:stretch/>
        </p:blipFill>
        <p:spPr>
          <a:xfrm>
            <a:off x="1585313" y="4191621"/>
            <a:ext cx="5151863" cy="6556918"/>
          </a:xfrm>
          <a:prstGeom prst="rect">
            <a:avLst/>
          </a:prstGeom>
          <a:noFill/>
          <a:ln>
            <a:noFill/>
          </a:ln>
        </p:spPr>
      </p:pic>
      <p:sp>
        <p:nvSpPr>
          <p:cNvPr id="1166" name="Google Shape;1166;p37"/>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onsolas"/>
              <a:buNone/>
            </a:pPr>
            <a:r>
              <a:rPr lang="es-CO" sz="8000">
                <a:latin typeface="Consolas"/>
                <a:ea typeface="Consolas"/>
                <a:cs typeface="Consolas"/>
                <a:sym typeface="Consolas"/>
              </a:rPr>
              <a:t>GROUP BY Curso </a:t>
            </a:r>
            <a:r>
              <a:rPr lang="es-CO" sz="8000">
                <a:latin typeface="Roboto"/>
                <a:ea typeface="Roboto"/>
                <a:cs typeface="Roboto"/>
                <a:sym typeface="Roboto"/>
              </a:rPr>
              <a:t>- Agrupar filas</a:t>
            </a:r>
            <a:endParaRPr/>
          </a:p>
        </p:txBody>
      </p:sp>
      <p:sp>
        <p:nvSpPr>
          <p:cNvPr id="1167" name="Google Shape;1167;p37"/>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pic>
        <p:nvPicPr>
          <p:cNvPr id="1168" name="Google Shape;1168;p37"/>
          <p:cNvPicPr preferRelativeResize="0"/>
          <p:nvPr/>
        </p:nvPicPr>
        <p:blipFill rotWithShape="1">
          <a:blip r:embed="rId7">
            <a:alphaModFix/>
          </a:blip>
          <a:srcRect b="18585" l="35868" r="36584" t="48991"/>
          <a:stretch/>
        </p:blipFill>
        <p:spPr>
          <a:xfrm>
            <a:off x="5251014" y="7868539"/>
            <a:ext cx="2446727" cy="2880000"/>
          </a:xfrm>
          <a:prstGeom prst="rect">
            <a:avLst/>
          </a:prstGeom>
          <a:noFill/>
          <a:ln>
            <a:noFill/>
          </a:ln>
        </p:spPr>
      </p:pic>
      <p:pic>
        <p:nvPicPr>
          <p:cNvPr id="1169" name="Google Shape;1169;p37"/>
          <p:cNvPicPr preferRelativeResize="0"/>
          <p:nvPr/>
        </p:nvPicPr>
        <p:blipFill rotWithShape="1">
          <a:blip r:embed="rId7">
            <a:alphaModFix/>
          </a:blip>
          <a:srcRect b="52399" l="35821" r="36632" t="15177"/>
          <a:stretch/>
        </p:blipFill>
        <p:spPr>
          <a:xfrm>
            <a:off x="738067" y="8048478"/>
            <a:ext cx="2446727" cy="288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64"/>
                                        </p:tgtEl>
                                      </p:cBhvr>
                                    </p:animEffect>
                                    <p:set>
                                      <p:cBhvr>
                                        <p:cTn dur="1" fill="hold">
                                          <p:stCondLst>
                                            <p:cond delay="500"/>
                                          </p:stCondLst>
                                        </p:cTn>
                                        <p:tgtEl>
                                          <p:spTgt spid="11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500"/>
                                        <p:tgtEl>
                                          <p:spTgt spid="1169"/>
                                        </p:tgtEl>
                                      </p:cBhvr>
                                    </p:animEffect>
                                  </p:childTnLst>
                                </p:cTn>
                              </p:par>
                              <p:par>
                                <p:cTn fill="hold" nodeType="with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500"/>
                                        <p:tgtEl>
                                          <p:spTgt spid="1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3" name="Shape 1173"/>
        <p:cNvGrpSpPr/>
        <p:nvPr/>
      </p:nvGrpSpPr>
      <p:grpSpPr>
        <a:xfrm>
          <a:off x="0" y="0"/>
          <a:ext cx="0" cy="0"/>
          <a:chOff x="0" y="0"/>
          <a:chExt cx="0" cy="0"/>
        </a:xfrm>
      </p:grpSpPr>
      <p:pic>
        <p:nvPicPr>
          <p:cNvPr id="1174" name="Google Shape;1174;p38"/>
          <p:cNvPicPr preferRelativeResize="0"/>
          <p:nvPr>
            <p:ph idx="1" type="body"/>
          </p:nvPr>
        </p:nvPicPr>
        <p:blipFill rotWithShape="1">
          <a:blip r:embed="rId4">
            <a:alphaModFix/>
          </a:blip>
          <a:srcRect b="12538" l="20103" r="20698" t="12117"/>
          <a:stretch/>
        </p:blipFill>
        <p:spPr>
          <a:xfrm>
            <a:off x="1585313" y="4191621"/>
            <a:ext cx="5151863" cy="6556918"/>
          </a:xfrm>
          <a:prstGeom prst="rect">
            <a:avLst/>
          </a:prstGeom>
          <a:noFill/>
          <a:ln>
            <a:noFill/>
          </a:ln>
        </p:spPr>
      </p:pic>
      <p:sp>
        <p:nvSpPr>
          <p:cNvPr id="1175" name="Google Shape;1175;p38"/>
          <p:cNvSpPr txBox="1"/>
          <p:nvPr>
            <p:ph type="title"/>
          </p:nvPr>
        </p:nvSpPr>
        <p:spPr>
          <a:xfrm>
            <a:off x="3168502" y="730251"/>
            <a:ext cx="19585172"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onsolas"/>
              <a:buNone/>
            </a:pPr>
            <a:r>
              <a:rPr lang="es-CO" sz="8000">
                <a:latin typeface="Consolas"/>
                <a:ea typeface="Consolas"/>
                <a:cs typeface="Consolas"/>
                <a:sym typeface="Consolas"/>
              </a:rPr>
              <a:t>COUNT(Edad) </a:t>
            </a:r>
            <a:r>
              <a:rPr lang="es-CO" sz="8000">
                <a:latin typeface="Roboto"/>
                <a:ea typeface="Roboto"/>
                <a:cs typeface="Roboto"/>
                <a:sym typeface="Roboto"/>
              </a:rPr>
              <a:t>– </a:t>
            </a:r>
            <a:r>
              <a:rPr b="1" lang="es-CO" sz="8000">
                <a:latin typeface="Roboto"/>
                <a:ea typeface="Roboto"/>
                <a:cs typeface="Roboto"/>
                <a:sym typeface="Roboto"/>
              </a:rPr>
              <a:t>Para cada grupo</a:t>
            </a:r>
            <a:r>
              <a:rPr lang="es-CO" sz="8000">
                <a:latin typeface="Roboto"/>
                <a:ea typeface="Roboto"/>
                <a:cs typeface="Roboto"/>
                <a:sym typeface="Roboto"/>
              </a:rPr>
              <a:t> agregar</a:t>
            </a:r>
            <a:endParaRPr/>
          </a:p>
        </p:txBody>
      </p:sp>
      <p:sp>
        <p:nvSpPr>
          <p:cNvPr id="1176" name="Google Shape;1176;p38"/>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pic>
        <p:nvPicPr>
          <p:cNvPr id="1177" name="Google Shape;1177;p38"/>
          <p:cNvPicPr preferRelativeResize="0"/>
          <p:nvPr/>
        </p:nvPicPr>
        <p:blipFill rotWithShape="1">
          <a:blip r:embed="rId5">
            <a:alphaModFix/>
          </a:blip>
          <a:srcRect b="0" l="0" r="0" t="0"/>
          <a:stretch/>
        </p:blipFill>
        <p:spPr>
          <a:xfrm>
            <a:off x="9698366" y="3955312"/>
            <a:ext cx="9970874" cy="7642038"/>
          </a:xfrm>
          <a:prstGeom prst="rect">
            <a:avLst/>
          </a:prstGeom>
          <a:noFill/>
          <a:ln>
            <a:noFill/>
          </a:ln>
        </p:spPr>
      </p:pic>
      <p:pic>
        <p:nvPicPr>
          <p:cNvPr id="1178" name="Google Shape;1178;p38"/>
          <p:cNvPicPr preferRelativeResize="0"/>
          <p:nvPr/>
        </p:nvPicPr>
        <p:blipFill rotWithShape="1">
          <a:blip r:embed="rId6">
            <a:alphaModFix/>
          </a:blip>
          <a:srcRect b="18585" l="35868" r="36584" t="48991"/>
          <a:stretch/>
        </p:blipFill>
        <p:spPr>
          <a:xfrm>
            <a:off x="5251014" y="7868539"/>
            <a:ext cx="2446727" cy="2880000"/>
          </a:xfrm>
          <a:prstGeom prst="rect">
            <a:avLst/>
          </a:prstGeom>
          <a:noFill/>
          <a:ln>
            <a:noFill/>
          </a:ln>
        </p:spPr>
      </p:pic>
      <p:pic>
        <p:nvPicPr>
          <p:cNvPr id="1179" name="Google Shape;1179;p38"/>
          <p:cNvPicPr preferRelativeResize="0"/>
          <p:nvPr/>
        </p:nvPicPr>
        <p:blipFill rotWithShape="1">
          <a:blip r:embed="rId6">
            <a:alphaModFix/>
          </a:blip>
          <a:srcRect b="52399" l="35821" r="36632" t="15177"/>
          <a:stretch/>
        </p:blipFill>
        <p:spPr>
          <a:xfrm>
            <a:off x="738067" y="8048478"/>
            <a:ext cx="2446727" cy="2880000"/>
          </a:xfrm>
          <a:prstGeom prst="rect">
            <a:avLst/>
          </a:prstGeom>
          <a:noFill/>
          <a:ln>
            <a:noFill/>
          </a:ln>
        </p:spPr>
      </p:pic>
      <p:grpSp>
        <p:nvGrpSpPr>
          <p:cNvPr id="1180" name="Google Shape;1180;p38"/>
          <p:cNvGrpSpPr/>
          <p:nvPr/>
        </p:nvGrpSpPr>
        <p:grpSpPr>
          <a:xfrm>
            <a:off x="11802282" y="6230679"/>
            <a:ext cx="4830746" cy="3359887"/>
            <a:chOff x="11802282" y="6230679"/>
            <a:chExt cx="4830746" cy="3359887"/>
          </a:xfrm>
        </p:grpSpPr>
        <p:pic>
          <p:nvPicPr>
            <p:cNvPr id="1181" name="Google Shape;1181;p38"/>
            <p:cNvPicPr preferRelativeResize="0"/>
            <p:nvPr/>
          </p:nvPicPr>
          <p:blipFill rotWithShape="1">
            <a:blip r:embed="rId7">
              <a:alphaModFix/>
            </a:blip>
            <a:srcRect b="0" l="0" r="0" t="0"/>
            <a:stretch/>
          </p:blipFill>
          <p:spPr>
            <a:xfrm>
              <a:off x="11802282" y="7081573"/>
              <a:ext cx="4830746" cy="2508993"/>
            </a:xfrm>
            <a:prstGeom prst="rect">
              <a:avLst/>
            </a:prstGeom>
            <a:noFill/>
            <a:ln>
              <a:noFill/>
            </a:ln>
          </p:spPr>
        </p:pic>
        <p:sp>
          <p:nvSpPr>
            <p:cNvPr id="1182" name="Google Shape;1182;p38"/>
            <p:cNvSpPr txBox="1"/>
            <p:nvPr/>
          </p:nvSpPr>
          <p:spPr>
            <a:xfrm>
              <a:off x="12014791" y="6230679"/>
              <a:ext cx="406163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4800">
                  <a:solidFill>
                    <a:schemeClr val="dk1"/>
                  </a:solidFill>
                  <a:latin typeface="Consolas"/>
                  <a:ea typeface="Consolas"/>
                  <a:cs typeface="Consolas"/>
                  <a:sym typeface="Consolas"/>
                </a:rPr>
                <a:t>COUNT(Edad)</a:t>
              </a:r>
              <a:endParaRPr sz="4800">
                <a:solidFill>
                  <a:schemeClr val="dk1"/>
                </a:solidFill>
                <a:latin typeface="Consolas"/>
                <a:ea typeface="Consolas"/>
                <a:cs typeface="Consolas"/>
                <a:sym typeface="Consola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77"/>
                                        </p:tgtEl>
                                      </p:cBhvr>
                                    </p:animEffect>
                                    <p:set>
                                      <p:cBhvr>
                                        <p:cTn dur="1" fill="hold">
                                          <p:stCondLst>
                                            <p:cond delay="500"/>
                                          </p:stCondLst>
                                        </p:cTn>
                                        <p:tgtEl>
                                          <p:spTgt spid="11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500"/>
                                        <p:tgtEl>
                                          <p:spTgt spid="1180"/>
                                        </p:tgtEl>
                                      </p:cBhvr>
                                    </p:animEffect>
                                  </p:childTnLst>
                                </p:cTn>
                              </p:par>
                              <p:par>
                                <p:cTn fill="hold" nodeType="withEffect" presetClass="exit" presetID="10" presetSubtype="0">
                                  <p:stCondLst>
                                    <p:cond delay="0"/>
                                  </p:stCondLst>
                                  <p:childTnLst>
                                    <p:animEffect filter="fade" transition="out">
                                      <p:cBhvr>
                                        <p:cTn dur="500"/>
                                        <p:tgtEl>
                                          <p:spTgt spid="1174"/>
                                        </p:tgtEl>
                                      </p:cBhvr>
                                    </p:animEffect>
                                    <p:set>
                                      <p:cBhvr>
                                        <p:cTn dur="1" fill="hold">
                                          <p:stCondLst>
                                            <p:cond delay="500"/>
                                          </p:stCondLst>
                                        </p:cTn>
                                        <p:tgtEl>
                                          <p:spTgt spid="11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6" name="Shape 1186"/>
        <p:cNvGrpSpPr/>
        <p:nvPr/>
      </p:nvGrpSpPr>
      <p:grpSpPr>
        <a:xfrm>
          <a:off x="0" y="0"/>
          <a:ext cx="0" cy="0"/>
          <a:chOff x="0" y="0"/>
          <a:chExt cx="0" cy="0"/>
        </a:xfrm>
      </p:grpSpPr>
      <p:sp>
        <p:nvSpPr>
          <p:cNvPr id="1187" name="Google Shape;1187;p39"/>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Consolas"/>
              <a:buNone/>
            </a:pPr>
            <a:r>
              <a:rPr lang="es-CO">
                <a:latin typeface="Consolas"/>
                <a:ea typeface="Consolas"/>
                <a:cs typeface="Consolas"/>
                <a:sym typeface="Consolas"/>
              </a:rPr>
              <a:t>GROUP BY</a:t>
            </a:r>
            <a:endParaRPr/>
          </a:p>
        </p:txBody>
      </p:sp>
      <p:sp>
        <p:nvSpPr>
          <p:cNvPr id="1188" name="Google Shape;1188;p39"/>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189" name="Google Shape;1189;p39"/>
          <p:cNvSpPr txBox="1"/>
          <p:nvPr/>
        </p:nvSpPr>
        <p:spPr>
          <a:xfrm>
            <a:off x="3168502" y="3314314"/>
            <a:ext cx="18011554" cy="320675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10000"/>
              </a:lnSpc>
              <a:spcBef>
                <a:spcPts val="0"/>
              </a:spcBef>
              <a:spcAft>
                <a:spcPts val="0"/>
              </a:spcAft>
              <a:buClr>
                <a:schemeClr val="dk1"/>
              </a:buClr>
              <a:buSzPts val="4400"/>
              <a:buFont typeface="Arial"/>
              <a:buChar char="•"/>
            </a:pPr>
            <a:r>
              <a:rPr lang="es-CO" sz="4400">
                <a:solidFill>
                  <a:schemeClr val="dk1"/>
                </a:solidFill>
                <a:latin typeface="Lato"/>
                <a:ea typeface="Lato"/>
                <a:cs typeface="Lato"/>
                <a:sym typeface="Lato"/>
              </a:rPr>
              <a:t>Permite agregar columnas a partir de una cierta </a:t>
            </a:r>
            <a:r>
              <a:rPr b="1" lang="es-CO" sz="4400">
                <a:solidFill>
                  <a:schemeClr val="dk1"/>
                </a:solidFill>
                <a:latin typeface="Lato"/>
                <a:ea typeface="Lato"/>
                <a:cs typeface="Lato"/>
                <a:sym typeface="Lato"/>
              </a:rPr>
              <a:t>categoría</a:t>
            </a:r>
            <a:r>
              <a:rPr lang="es-CO" sz="4400">
                <a:solidFill>
                  <a:schemeClr val="dk1"/>
                </a:solidFill>
                <a:latin typeface="Lato"/>
                <a:ea typeface="Lato"/>
                <a:cs typeface="Lato"/>
                <a:sym typeface="Lato"/>
              </a:rPr>
              <a:t>.</a:t>
            </a:r>
            <a:endParaRPr/>
          </a:p>
        </p:txBody>
      </p:sp>
      <p:sp>
        <p:nvSpPr>
          <p:cNvPr id="1190" name="Google Shape;1190;p39"/>
          <p:cNvSpPr txBox="1"/>
          <p:nvPr/>
        </p:nvSpPr>
        <p:spPr>
          <a:xfrm>
            <a:off x="3168502" y="4765111"/>
            <a:ext cx="1801155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3600">
                <a:solidFill>
                  <a:srgbClr val="FF2F92"/>
                </a:solidFill>
                <a:latin typeface="Lato"/>
                <a:ea typeface="Lato"/>
                <a:cs typeface="Lato"/>
                <a:sym typeface="Lato"/>
              </a:rPr>
              <a:t>¡IMPORTANTE! </a:t>
            </a:r>
            <a:r>
              <a:rPr lang="es-CO" sz="3600">
                <a:solidFill>
                  <a:srgbClr val="525252"/>
                </a:solidFill>
                <a:latin typeface="Arial"/>
                <a:ea typeface="Arial"/>
                <a:cs typeface="Arial"/>
                <a:sym typeface="Arial"/>
              </a:rPr>
              <a:t>SQL puede usar </a:t>
            </a:r>
            <a:r>
              <a:rPr b="1" lang="es-CO" sz="3600">
                <a:solidFill>
                  <a:srgbClr val="525252"/>
                </a:solidFill>
                <a:latin typeface="Arial"/>
                <a:ea typeface="Arial"/>
                <a:cs typeface="Arial"/>
                <a:sym typeface="Arial"/>
              </a:rPr>
              <a:t>cualquier tipo de columna </a:t>
            </a:r>
            <a:r>
              <a:rPr lang="es-CO" sz="3600">
                <a:solidFill>
                  <a:srgbClr val="525252"/>
                </a:solidFill>
                <a:latin typeface="Arial"/>
                <a:ea typeface="Arial"/>
                <a:cs typeface="Arial"/>
                <a:sym typeface="Arial"/>
              </a:rPr>
              <a:t>(texto, número, incluso fechas) </a:t>
            </a:r>
            <a:r>
              <a:rPr b="1" lang="es-CO" sz="3600">
                <a:solidFill>
                  <a:srgbClr val="525252"/>
                </a:solidFill>
                <a:latin typeface="Arial"/>
                <a:ea typeface="Arial"/>
                <a:cs typeface="Arial"/>
                <a:sym typeface="Arial"/>
              </a:rPr>
              <a:t>como una categoría</a:t>
            </a:r>
            <a:r>
              <a:rPr lang="es-CO" sz="3600">
                <a:solidFill>
                  <a:srgbClr val="525252"/>
                </a:solidFill>
                <a:latin typeface="Arial"/>
                <a:ea typeface="Arial"/>
                <a:cs typeface="Arial"/>
                <a:sym typeface="Arial"/>
              </a:rPr>
              <a:t>. Mientras que haya </a:t>
            </a:r>
            <a:r>
              <a:rPr lang="es-CO" sz="3600" u="sng">
                <a:solidFill>
                  <a:srgbClr val="525252"/>
                </a:solidFill>
                <a:latin typeface="Arial"/>
                <a:ea typeface="Arial"/>
                <a:cs typeface="Arial"/>
                <a:sym typeface="Arial"/>
              </a:rPr>
              <a:t>valores repetidos</a:t>
            </a:r>
            <a:r>
              <a:rPr lang="es-CO" sz="3600">
                <a:solidFill>
                  <a:srgbClr val="525252"/>
                </a:solidFill>
                <a:latin typeface="Arial"/>
                <a:ea typeface="Arial"/>
                <a:cs typeface="Arial"/>
                <a:sym typeface="Arial"/>
              </a:rPr>
              <a:t>, los puede agrupar.</a:t>
            </a:r>
            <a:endParaRPr sz="3600">
              <a:solidFill>
                <a:srgbClr val="525252"/>
              </a:solidFill>
              <a:latin typeface="Arial"/>
              <a:ea typeface="Arial"/>
              <a:cs typeface="Arial"/>
              <a:sym typeface="Arial"/>
            </a:endParaRPr>
          </a:p>
        </p:txBody>
      </p:sp>
      <p:grpSp>
        <p:nvGrpSpPr>
          <p:cNvPr id="1191" name="Google Shape;1191;p39"/>
          <p:cNvGrpSpPr/>
          <p:nvPr/>
        </p:nvGrpSpPr>
        <p:grpSpPr>
          <a:xfrm>
            <a:off x="18059400" y="3166232"/>
            <a:ext cx="2385713" cy="1520068"/>
            <a:chOff x="18059400" y="3166232"/>
            <a:chExt cx="2385713" cy="1520068"/>
          </a:xfrm>
        </p:grpSpPr>
        <p:sp>
          <p:nvSpPr>
            <p:cNvPr id="1192" name="Google Shape;1192;p39"/>
            <p:cNvSpPr/>
            <p:nvPr/>
          </p:nvSpPr>
          <p:spPr>
            <a:xfrm>
              <a:off x="18059400" y="3166232"/>
              <a:ext cx="2385713" cy="1520068"/>
            </a:xfrm>
            <a:custGeom>
              <a:rect b="b" l="l" r="r" t="t"/>
              <a:pathLst>
                <a:path extrusionOk="0" h="1520068" w="2075470">
                  <a:moveTo>
                    <a:pt x="0" y="621997"/>
                  </a:moveTo>
                  <a:cubicBezTo>
                    <a:pt x="770164" y="253243"/>
                    <a:pt x="1540329" y="-115511"/>
                    <a:pt x="1877786" y="34168"/>
                  </a:cubicBezTo>
                  <a:cubicBezTo>
                    <a:pt x="2215243" y="183847"/>
                    <a:pt x="2016579" y="1367668"/>
                    <a:pt x="2024743" y="1520068"/>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93" name="Google Shape;1193;p39"/>
            <p:cNvCxnSpPr>
              <a:stCxn id="1192" idx="0"/>
            </p:cNvCxnSpPr>
            <p:nvPr/>
          </p:nvCxnSpPr>
          <p:spPr>
            <a:xfrm flipH="1" rot="10800000">
              <a:off x="18059400" y="3563529"/>
              <a:ext cx="248700" cy="224700"/>
            </a:xfrm>
            <a:prstGeom prst="straightConnector1">
              <a:avLst/>
            </a:prstGeom>
            <a:noFill/>
            <a:ln cap="flat" cmpd="sng" w="38100">
              <a:solidFill>
                <a:srgbClr val="FF2F92"/>
              </a:solidFill>
              <a:prstDash val="solid"/>
              <a:miter lim="800000"/>
              <a:headEnd len="sm" w="sm" type="none"/>
              <a:tailEnd len="sm" w="sm" type="none"/>
            </a:ln>
          </p:spPr>
        </p:cxnSp>
        <p:cxnSp>
          <p:nvCxnSpPr>
            <p:cNvPr id="1194" name="Google Shape;1194;p39"/>
            <p:cNvCxnSpPr/>
            <p:nvPr/>
          </p:nvCxnSpPr>
          <p:spPr>
            <a:xfrm>
              <a:off x="18059400" y="3785347"/>
              <a:ext cx="309282" cy="0"/>
            </a:xfrm>
            <a:prstGeom prst="straightConnector1">
              <a:avLst/>
            </a:prstGeom>
            <a:noFill/>
            <a:ln cap="flat" cmpd="sng" w="38100">
              <a:solidFill>
                <a:srgbClr val="FF2F92"/>
              </a:solidFill>
              <a:prstDash val="solid"/>
              <a:miter lim="800000"/>
              <a:headEnd len="sm" w="sm" type="none"/>
              <a:tailEnd len="sm" w="sm" type="none"/>
            </a:ln>
          </p:spPr>
        </p:cxnSp>
      </p:grpSp>
      <p:pic>
        <p:nvPicPr>
          <p:cNvPr id="1195" name="Google Shape;1195;p39"/>
          <p:cNvPicPr preferRelativeResize="0"/>
          <p:nvPr/>
        </p:nvPicPr>
        <p:blipFill rotWithShape="1">
          <a:blip r:embed="rId4">
            <a:alphaModFix/>
          </a:blip>
          <a:srcRect b="18528" l="5113" r="5069" t="18316"/>
          <a:stretch/>
        </p:blipFill>
        <p:spPr>
          <a:xfrm>
            <a:off x="3500653" y="7270363"/>
            <a:ext cx="17347250" cy="337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500"/>
                                        <p:tgtEl>
                                          <p:spTgt spid="1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4"/>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4"/>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4"/>
          <p:cNvSpPr txBox="1"/>
          <p:nvPr/>
        </p:nvSpPr>
        <p:spPr>
          <a:xfrm>
            <a:off x="4285669" y="2857470"/>
            <a:ext cx="9387826" cy="102699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7200"/>
              <a:buFont typeface="Arial"/>
              <a:buNone/>
            </a:pPr>
            <a:r>
              <a:rPr b="1" lang="es-CO" sz="7200">
                <a:solidFill>
                  <a:srgbClr val="000000"/>
                </a:solidFill>
                <a:latin typeface="Lato"/>
                <a:ea typeface="Lato"/>
                <a:cs typeface="Lato"/>
                <a:sym typeface="Lato"/>
              </a:rPr>
              <a:t>Contenido</a:t>
            </a:r>
            <a:endParaRPr/>
          </a:p>
        </p:txBody>
      </p:sp>
      <p:cxnSp>
        <p:nvCxnSpPr>
          <p:cNvPr id="185" name="Google Shape;185;p4"/>
          <p:cNvCxnSpPr/>
          <p:nvPr/>
        </p:nvCxnSpPr>
        <p:spPr>
          <a:xfrm>
            <a:off x="3696386" y="4227369"/>
            <a:ext cx="0" cy="7760924"/>
          </a:xfrm>
          <a:prstGeom prst="straightConnector1">
            <a:avLst/>
          </a:prstGeom>
          <a:noFill/>
          <a:ln cap="flat" cmpd="sng" w="82550">
            <a:solidFill>
              <a:srgbClr val="00B0F0"/>
            </a:solidFill>
            <a:prstDash val="solid"/>
            <a:miter lim="800000"/>
            <a:headEnd len="sm" w="sm" type="none"/>
            <a:tailEnd len="sm" w="sm" type="none"/>
          </a:ln>
        </p:spPr>
      </p:cxnSp>
      <p:sp>
        <p:nvSpPr>
          <p:cNvPr id="186" name="Google Shape;186;p4"/>
          <p:cNvSpPr/>
          <p:nvPr/>
        </p:nvSpPr>
        <p:spPr>
          <a:xfrm>
            <a:off x="3428504" y="4898491"/>
            <a:ext cx="503867" cy="501578"/>
          </a:xfrm>
          <a:prstGeom prst="ellipse">
            <a:avLst/>
          </a:prstGeom>
          <a:solidFill>
            <a:srgbClr val="FED200"/>
          </a:solidFill>
          <a:ln cap="flat" cmpd="sng" w="12700">
            <a:solidFill>
              <a:srgbClr val="FED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800"/>
              <a:buFont typeface="Calibri"/>
              <a:buNone/>
            </a:pPr>
            <a:r>
              <a:t/>
            </a:r>
            <a:endParaRPr i="0" sz="4800" u="none" cap="none" strike="noStrike">
              <a:solidFill>
                <a:schemeClr val="dk1"/>
              </a:solidFill>
              <a:latin typeface="Lato"/>
              <a:ea typeface="Lato"/>
              <a:cs typeface="Lato"/>
              <a:sym typeface="Lato"/>
            </a:endParaRPr>
          </a:p>
        </p:txBody>
      </p:sp>
      <p:sp>
        <p:nvSpPr>
          <p:cNvPr id="187" name="Google Shape;187;p4"/>
          <p:cNvSpPr txBox="1"/>
          <p:nvPr/>
        </p:nvSpPr>
        <p:spPr>
          <a:xfrm>
            <a:off x="4257095" y="4743343"/>
            <a:ext cx="1129139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Lato"/>
              <a:buNone/>
            </a:pPr>
            <a:r>
              <a:rPr lang="es-CO" sz="4800">
                <a:solidFill>
                  <a:schemeClr val="dk1"/>
                </a:solidFill>
                <a:latin typeface="Lato"/>
                <a:ea typeface="Lato"/>
                <a:cs typeface="Lato"/>
                <a:sym typeface="Lato"/>
              </a:rPr>
              <a:t>¿Qué es SQL?</a:t>
            </a:r>
            <a:endParaRPr i="0" sz="4800" u="none" cap="none" strike="noStrike">
              <a:solidFill>
                <a:schemeClr val="dk1"/>
              </a:solidFill>
              <a:latin typeface="Lato"/>
              <a:ea typeface="Lato"/>
              <a:cs typeface="Lato"/>
              <a:sym typeface="Lato"/>
            </a:endParaRPr>
          </a:p>
        </p:txBody>
      </p:sp>
      <p:sp>
        <p:nvSpPr>
          <p:cNvPr id="188" name="Google Shape;188;p4"/>
          <p:cNvSpPr txBox="1"/>
          <p:nvPr/>
        </p:nvSpPr>
        <p:spPr>
          <a:xfrm>
            <a:off x="4285670" y="9155554"/>
            <a:ext cx="8893968"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4800"/>
              <a:buFont typeface="Lato"/>
              <a:buNone/>
            </a:pPr>
            <a:r>
              <a:rPr lang="es-CO" sz="4800">
                <a:solidFill>
                  <a:schemeClr val="dk1"/>
                </a:solidFill>
                <a:latin typeface="Lato"/>
                <a:ea typeface="Lato"/>
                <a:cs typeface="Lato"/>
                <a:sym typeface="Lato"/>
              </a:rPr>
              <a:t>Agrupaciones</a:t>
            </a:r>
            <a:endParaRPr/>
          </a:p>
        </p:txBody>
      </p:sp>
      <p:sp>
        <p:nvSpPr>
          <p:cNvPr id="189" name="Google Shape;189;p4"/>
          <p:cNvSpPr txBox="1"/>
          <p:nvPr/>
        </p:nvSpPr>
        <p:spPr>
          <a:xfrm>
            <a:off x="4285669" y="5967859"/>
            <a:ext cx="1126281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800">
                <a:solidFill>
                  <a:schemeClr val="dk1"/>
                </a:solidFill>
                <a:latin typeface="Lato"/>
                <a:ea typeface="Lato"/>
                <a:cs typeface="Lato"/>
                <a:sym typeface="Lato"/>
              </a:rPr>
              <a:t>Instrucciones básicas para consultas en SQL</a:t>
            </a:r>
            <a:endParaRPr/>
          </a:p>
        </p:txBody>
      </p:sp>
      <p:sp>
        <p:nvSpPr>
          <p:cNvPr id="190" name="Google Shape;190;p4"/>
          <p:cNvSpPr/>
          <p:nvPr/>
        </p:nvSpPr>
        <p:spPr>
          <a:xfrm>
            <a:off x="3428503" y="6142323"/>
            <a:ext cx="503867" cy="501578"/>
          </a:xfrm>
          <a:prstGeom prst="ellipse">
            <a:avLst/>
          </a:prstGeom>
          <a:solidFill>
            <a:srgbClr val="FED200"/>
          </a:solidFill>
          <a:ln cap="flat" cmpd="sng" w="12700">
            <a:solidFill>
              <a:srgbClr val="FED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800"/>
              <a:buFont typeface="Calibri"/>
              <a:buNone/>
            </a:pPr>
            <a:r>
              <a:t/>
            </a:r>
            <a:endParaRPr i="0" sz="4800" u="none" cap="none" strike="noStrike">
              <a:solidFill>
                <a:schemeClr val="dk1"/>
              </a:solidFill>
              <a:latin typeface="Lato"/>
              <a:ea typeface="Lato"/>
              <a:cs typeface="Lato"/>
              <a:sym typeface="Lato"/>
            </a:endParaRPr>
          </a:p>
        </p:txBody>
      </p:sp>
      <p:sp>
        <p:nvSpPr>
          <p:cNvPr id="191" name="Google Shape;191;p4"/>
          <p:cNvSpPr/>
          <p:nvPr/>
        </p:nvSpPr>
        <p:spPr>
          <a:xfrm>
            <a:off x="3444452" y="9392623"/>
            <a:ext cx="503867" cy="501578"/>
          </a:xfrm>
          <a:prstGeom prst="ellipse">
            <a:avLst/>
          </a:prstGeom>
          <a:solidFill>
            <a:srgbClr val="FED200"/>
          </a:solidFill>
          <a:ln cap="flat" cmpd="sng" w="12700">
            <a:solidFill>
              <a:srgbClr val="FED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800"/>
              <a:buFont typeface="Calibri"/>
              <a:buNone/>
            </a:pPr>
            <a:r>
              <a:t/>
            </a:r>
            <a:endParaRPr i="0" sz="4800" u="none" cap="none" strike="noStrike">
              <a:solidFill>
                <a:schemeClr val="dk1"/>
              </a:solidFill>
              <a:latin typeface="Lato"/>
              <a:ea typeface="Lato"/>
              <a:cs typeface="Lato"/>
              <a:sym typeface="Lato"/>
            </a:endParaRPr>
          </a:p>
        </p:txBody>
      </p:sp>
      <p:sp>
        <p:nvSpPr>
          <p:cNvPr id="192" name="Google Shape;192;p4"/>
          <p:cNvSpPr txBox="1"/>
          <p:nvPr/>
        </p:nvSpPr>
        <p:spPr>
          <a:xfrm>
            <a:off x="4269628" y="7931038"/>
            <a:ext cx="1305584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800">
                <a:solidFill>
                  <a:schemeClr val="dk1"/>
                </a:solidFill>
                <a:latin typeface="Lato"/>
                <a:ea typeface="Lato"/>
                <a:cs typeface="Lato"/>
                <a:sym typeface="Lato"/>
              </a:rPr>
              <a:t>Filtros avanzados en SQL</a:t>
            </a:r>
            <a:endParaRPr/>
          </a:p>
        </p:txBody>
      </p:sp>
      <p:sp>
        <p:nvSpPr>
          <p:cNvPr id="193" name="Google Shape;193;p4"/>
          <p:cNvSpPr/>
          <p:nvPr/>
        </p:nvSpPr>
        <p:spPr>
          <a:xfrm>
            <a:off x="3428503" y="8056440"/>
            <a:ext cx="503867" cy="501578"/>
          </a:xfrm>
          <a:prstGeom prst="ellipse">
            <a:avLst/>
          </a:prstGeom>
          <a:solidFill>
            <a:srgbClr val="FED200"/>
          </a:solidFill>
          <a:ln cap="flat" cmpd="sng" w="12700">
            <a:solidFill>
              <a:srgbClr val="FED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800"/>
              <a:buFont typeface="Calibri"/>
              <a:buNone/>
            </a:pPr>
            <a:r>
              <a:t/>
            </a:r>
            <a:endParaRPr i="0" sz="4800" u="none" cap="none" strike="noStrike">
              <a:solidFill>
                <a:schemeClr val="dk1"/>
              </a:solidFill>
              <a:latin typeface="Lato"/>
              <a:ea typeface="Lato"/>
              <a:cs typeface="Lato"/>
              <a:sym typeface="Lato"/>
            </a:endParaRPr>
          </a:p>
        </p:txBody>
      </p:sp>
      <p:sp>
        <p:nvSpPr>
          <p:cNvPr id="194" name="Google Shape;194;p4"/>
          <p:cNvSpPr txBox="1"/>
          <p:nvPr/>
        </p:nvSpPr>
        <p:spPr>
          <a:xfrm>
            <a:off x="295275"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lt1"/>
                </a:solidFill>
                <a:latin typeface="Lato"/>
                <a:ea typeface="Lato"/>
                <a:cs typeface="Lato"/>
                <a:sym typeface="Lato"/>
              </a:rPr>
              <a:t>© Diseño y Gestión de Bases de Datos con SQL  | Universidad de los Andes </a:t>
            </a:r>
            <a:endParaRPr/>
          </a:p>
        </p:txBody>
      </p:sp>
      <p:sp>
        <p:nvSpPr>
          <p:cNvPr id="195" name="Google Shape;195;p4"/>
          <p:cNvSpPr txBox="1"/>
          <p:nvPr/>
        </p:nvSpPr>
        <p:spPr>
          <a:xfrm>
            <a:off x="4257095" y="10380070"/>
            <a:ext cx="8893968"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4800"/>
              <a:buFont typeface="Lato"/>
              <a:buNone/>
            </a:pPr>
            <a:r>
              <a:rPr lang="es-CO" sz="4800">
                <a:solidFill>
                  <a:schemeClr val="dk1"/>
                </a:solidFill>
                <a:latin typeface="Lato"/>
                <a:ea typeface="Lato"/>
                <a:cs typeface="Lato"/>
                <a:sym typeface="Lato"/>
              </a:rPr>
              <a:t>Uniones de tablas</a:t>
            </a:r>
            <a:endParaRPr/>
          </a:p>
        </p:txBody>
      </p:sp>
      <p:sp>
        <p:nvSpPr>
          <p:cNvPr id="196" name="Google Shape;196;p4"/>
          <p:cNvSpPr/>
          <p:nvPr/>
        </p:nvSpPr>
        <p:spPr>
          <a:xfrm>
            <a:off x="3444452" y="10544779"/>
            <a:ext cx="503867" cy="501578"/>
          </a:xfrm>
          <a:prstGeom prst="ellipse">
            <a:avLst/>
          </a:prstGeom>
          <a:solidFill>
            <a:srgbClr val="FED200"/>
          </a:solidFill>
          <a:ln cap="flat" cmpd="sng" w="12700">
            <a:solidFill>
              <a:srgbClr val="FED2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800"/>
              <a:buFont typeface="Calibri"/>
              <a:buNone/>
            </a:pPr>
            <a:r>
              <a:t/>
            </a:r>
            <a:endParaRPr i="0" sz="4800" u="none" cap="none" strike="noStrike">
              <a:solidFill>
                <a:schemeClr val="dk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9" name="Shape 1199"/>
        <p:cNvGrpSpPr/>
        <p:nvPr/>
      </p:nvGrpSpPr>
      <p:grpSpPr>
        <a:xfrm>
          <a:off x="0" y="0"/>
          <a:ext cx="0" cy="0"/>
          <a:chOff x="0" y="0"/>
          <a:chExt cx="0" cy="0"/>
        </a:xfrm>
      </p:grpSpPr>
      <p:sp>
        <p:nvSpPr>
          <p:cNvPr id="1200" name="Google Shape;1200;p40"/>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Consolas"/>
              <a:buNone/>
            </a:pPr>
            <a:r>
              <a:rPr lang="es-CO">
                <a:latin typeface="Consolas"/>
                <a:ea typeface="Consolas"/>
                <a:cs typeface="Consolas"/>
                <a:sym typeface="Consolas"/>
              </a:rPr>
              <a:t>GROUP BY</a:t>
            </a:r>
            <a:endParaRPr/>
          </a:p>
        </p:txBody>
      </p:sp>
      <p:sp>
        <p:nvSpPr>
          <p:cNvPr id="1201" name="Google Shape;1201;p40"/>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202" name="Google Shape;1202;p40"/>
          <p:cNvSpPr txBox="1"/>
          <p:nvPr/>
        </p:nvSpPr>
        <p:spPr>
          <a:xfrm>
            <a:off x="3168502" y="3314314"/>
            <a:ext cx="18011554" cy="320675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10000"/>
              </a:lnSpc>
              <a:spcBef>
                <a:spcPts val="0"/>
              </a:spcBef>
              <a:spcAft>
                <a:spcPts val="0"/>
              </a:spcAft>
              <a:buClr>
                <a:schemeClr val="dk1"/>
              </a:buClr>
              <a:buSzPts val="4400"/>
              <a:buFont typeface="Arial"/>
              <a:buChar char="•"/>
            </a:pPr>
            <a:r>
              <a:rPr lang="es-CO" sz="4400">
                <a:solidFill>
                  <a:schemeClr val="dk1"/>
                </a:solidFill>
                <a:latin typeface="Lato"/>
                <a:ea typeface="Lato"/>
                <a:cs typeface="Lato"/>
                <a:sym typeface="Lato"/>
              </a:rPr>
              <a:t>Permite agregar columnas a partir de una cierta </a:t>
            </a:r>
            <a:r>
              <a:rPr b="1" lang="es-CO" sz="4400">
                <a:solidFill>
                  <a:schemeClr val="dk1"/>
                </a:solidFill>
                <a:latin typeface="Lato"/>
                <a:ea typeface="Lato"/>
                <a:cs typeface="Lato"/>
                <a:sym typeface="Lato"/>
              </a:rPr>
              <a:t>categoría</a:t>
            </a:r>
            <a:r>
              <a:rPr lang="es-CO" sz="4400">
                <a:solidFill>
                  <a:schemeClr val="dk1"/>
                </a:solidFill>
                <a:latin typeface="Lato"/>
                <a:ea typeface="Lato"/>
                <a:cs typeface="Lato"/>
                <a:sym typeface="Lato"/>
              </a:rPr>
              <a:t>.</a:t>
            </a:r>
            <a:endParaRPr/>
          </a:p>
          <a:p>
            <a:pPr indent="-457200" lvl="0" marL="457200" marR="0" rtl="0" algn="l">
              <a:lnSpc>
                <a:spcPct val="110000"/>
              </a:lnSpc>
              <a:spcBef>
                <a:spcPts val="2000"/>
              </a:spcBef>
              <a:spcAft>
                <a:spcPts val="0"/>
              </a:spcAft>
              <a:buClr>
                <a:schemeClr val="dk1"/>
              </a:buClr>
              <a:buSzPts val="4400"/>
              <a:buFont typeface="Arial"/>
              <a:buChar char="•"/>
            </a:pPr>
            <a:r>
              <a:rPr lang="es-CO" sz="4400">
                <a:solidFill>
                  <a:schemeClr val="dk1"/>
                </a:solidFill>
                <a:latin typeface="Lato"/>
                <a:ea typeface="Lato"/>
                <a:cs typeface="Lato"/>
                <a:sym typeface="Lato"/>
              </a:rPr>
              <a:t>Todas las columnas en un GROUP BY deben o </a:t>
            </a:r>
            <a:r>
              <a:rPr b="1" lang="es-CO" sz="4400">
                <a:solidFill>
                  <a:schemeClr val="dk1"/>
                </a:solidFill>
                <a:latin typeface="Lato"/>
                <a:ea typeface="Lato"/>
                <a:cs typeface="Lato"/>
                <a:sym typeface="Lato"/>
              </a:rPr>
              <a:t>estar dentro del GROUP BY </a:t>
            </a:r>
            <a:r>
              <a:rPr lang="es-CO" sz="4400">
                <a:solidFill>
                  <a:schemeClr val="dk1"/>
                </a:solidFill>
                <a:latin typeface="Lato"/>
                <a:ea typeface="Lato"/>
                <a:cs typeface="Lato"/>
                <a:sym typeface="Lato"/>
              </a:rPr>
              <a:t>o estar precedidas por una </a:t>
            </a:r>
            <a:r>
              <a:rPr b="1" lang="es-CO" sz="4400">
                <a:solidFill>
                  <a:schemeClr val="dk1"/>
                </a:solidFill>
                <a:latin typeface="Lato"/>
                <a:ea typeface="Lato"/>
                <a:cs typeface="Lato"/>
                <a:sym typeface="Lato"/>
              </a:rPr>
              <a:t>función de agregación</a:t>
            </a:r>
            <a:r>
              <a:rPr lang="es-CO" sz="4400">
                <a:solidFill>
                  <a:schemeClr val="dk1"/>
                </a:solidFill>
                <a:latin typeface="Lato"/>
                <a:ea typeface="Lato"/>
                <a:cs typeface="Lato"/>
                <a:sym typeface="Lato"/>
              </a:rPr>
              <a:t>.</a:t>
            </a:r>
            <a:endParaRPr/>
          </a:p>
        </p:txBody>
      </p:sp>
      <p:pic>
        <p:nvPicPr>
          <p:cNvPr id="1203" name="Google Shape;1203;p40"/>
          <p:cNvPicPr preferRelativeResize="0"/>
          <p:nvPr/>
        </p:nvPicPr>
        <p:blipFill rotWithShape="1">
          <a:blip r:embed="rId4">
            <a:alphaModFix/>
          </a:blip>
          <a:srcRect b="18528" l="5113" r="5069" t="18316"/>
          <a:stretch/>
        </p:blipFill>
        <p:spPr>
          <a:xfrm>
            <a:off x="3500653" y="7270363"/>
            <a:ext cx="17347250" cy="3376500"/>
          </a:xfrm>
          <a:prstGeom prst="rect">
            <a:avLst/>
          </a:prstGeom>
          <a:noFill/>
          <a:ln>
            <a:noFill/>
          </a:ln>
        </p:spPr>
      </p:pic>
      <p:sp>
        <p:nvSpPr>
          <p:cNvPr id="1204" name="Google Shape;1204;p40"/>
          <p:cNvSpPr/>
          <p:nvPr/>
        </p:nvSpPr>
        <p:spPr>
          <a:xfrm>
            <a:off x="5009504" y="8094636"/>
            <a:ext cx="1267309" cy="704850"/>
          </a:xfrm>
          <a:custGeom>
            <a:rect b="b" l="l" r="r" t="t"/>
            <a:pathLst>
              <a:path extrusionOk="0" h="704850" w="1267309">
                <a:moveTo>
                  <a:pt x="0" y="352425"/>
                </a:moveTo>
                <a:cubicBezTo>
                  <a:pt x="-60314" y="120583"/>
                  <a:pt x="237868" y="17200"/>
                  <a:pt x="633655" y="0"/>
                </a:cubicBezTo>
                <a:cubicBezTo>
                  <a:pt x="1020453" y="7756"/>
                  <a:pt x="1227632" y="159048"/>
                  <a:pt x="1267310" y="352425"/>
                </a:cubicBezTo>
                <a:cubicBezTo>
                  <a:pt x="1252908" y="561129"/>
                  <a:pt x="978185" y="734851"/>
                  <a:pt x="633655" y="704850"/>
                </a:cubicBezTo>
                <a:cubicBezTo>
                  <a:pt x="245166" y="683769"/>
                  <a:pt x="12170" y="552879"/>
                  <a:pt x="0" y="352425"/>
                </a:cubicBezTo>
                <a:close/>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5" name="Google Shape;1205;p40"/>
          <p:cNvSpPr/>
          <p:nvPr/>
        </p:nvSpPr>
        <p:spPr>
          <a:xfrm>
            <a:off x="5409877" y="9105127"/>
            <a:ext cx="1267309" cy="704850"/>
          </a:xfrm>
          <a:custGeom>
            <a:rect b="b" l="l" r="r" t="t"/>
            <a:pathLst>
              <a:path extrusionOk="0" h="704850" w="1267309">
                <a:moveTo>
                  <a:pt x="0" y="352425"/>
                </a:moveTo>
                <a:cubicBezTo>
                  <a:pt x="-60314" y="120583"/>
                  <a:pt x="237868" y="17200"/>
                  <a:pt x="633655" y="0"/>
                </a:cubicBezTo>
                <a:cubicBezTo>
                  <a:pt x="1020453" y="7756"/>
                  <a:pt x="1227632" y="159048"/>
                  <a:pt x="1267310" y="352425"/>
                </a:cubicBezTo>
                <a:cubicBezTo>
                  <a:pt x="1252908" y="561129"/>
                  <a:pt x="978185" y="734851"/>
                  <a:pt x="633655" y="704850"/>
                </a:cubicBezTo>
                <a:cubicBezTo>
                  <a:pt x="245166" y="683769"/>
                  <a:pt x="12170" y="552879"/>
                  <a:pt x="0" y="352425"/>
                </a:cubicBezTo>
                <a:close/>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500"/>
                                        <p:tgtEl>
                                          <p:spTgt spid="1204"/>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500"/>
                                        <p:tgtEl>
                                          <p:spTgt spid="1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9" name="Shape 1209"/>
        <p:cNvGrpSpPr/>
        <p:nvPr/>
      </p:nvGrpSpPr>
      <p:grpSpPr>
        <a:xfrm>
          <a:off x="0" y="0"/>
          <a:ext cx="0" cy="0"/>
          <a:chOff x="0" y="0"/>
          <a:chExt cx="0" cy="0"/>
        </a:xfrm>
      </p:grpSpPr>
      <p:sp>
        <p:nvSpPr>
          <p:cNvPr id="1210" name="Google Shape;1210;p41"/>
          <p:cNvSpPr txBox="1"/>
          <p:nvPr/>
        </p:nvSpPr>
        <p:spPr>
          <a:xfrm>
            <a:off x="8338304" y="7726330"/>
            <a:ext cx="8612489" cy="2745034"/>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chemeClr val="dk1"/>
              </a:buClr>
              <a:buSzPts val="3800"/>
              <a:buFont typeface="Arial"/>
              <a:buChar char="•"/>
            </a:pPr>
            <a:r>
              <a:rPr lang="es-CO" sz="3800">
                <a:solidFill>
                  <a:schemeClr val="dk1"/>
                </a:solidFill>
                <a:latin typeface="Lato"/>
                <a:ea typeface="Lato"/>
                <a:cs typeface="Lato"/>
                <a:sym typeface="Lato"/>
              </a:rPr>
              <a:t>¿Cuántas canicas hay en cada balde?</a:t>
            </a:r>
            <a:endParaRPr/>
          </a:p>
          <a:p>
            <a:pPr indent="-457200" lvl="0" marL="457200" marR="0" rtl="0" algn="l">
              <a:lnSpc>
                <a:spcPct val="90000"/>
              </a:lnSpc>
              <a:spcBef>
                <a:spcPts val="2000"/>
              </a:spcBef>
              <a:spcAft>
                <a:spcPts val="0"/>
              </a:spcAft>
              <a:buClr>
                <a:schemeClr val="dk1"/>
              </a:buClr>
              <a:buSzPts val="3800"/>
              <a:buFont typeface="Arial"/>
              <a:buChar char="•"/>
            </a:pPr>
            <a:r>
              <a:rPr lang="es-CO" sz="3800">
                <a:solidFill>
                  <a:schemeClr val="dk1"/>
                </a:solidFill>
                <a:latin typeface="Lato"/>
                <a:ea typeface="Lato"/>
                <a:cs typeface="Lato"/>
                <a:sym typeface="Lato"/>
              </a:rPr>
              <a:t>¿Cuál es el peso de cada balde?</a:t>
            </a:r>
            <a:endParaRPr/>
          </a:p>
          <a:p>
            <a:pPr indent="-457200" lvl="0" marL="457200" marR="0" rtl="0" algn="l">
              <a:lnSpc>
                <a:spcPct val="90000"/>
              </a:lnSpc>
              <a:spcBef>
                <a:spcPts val="2000"/>
              </a:spcBef>
              <a:spcAft>
                <a:spcPts val="0"/>
              </a:spcAft>
              <a:buClr>
                <a:schemeClr val="dk1"/>
              </a:buClr>
              <a:buSzPts val="3800"/>
              <a:buFont typeface="Arial"/>
              <a:buChar char="•"/>
            </a:pPr>
            <a:r>
              <a:rPr lang="es-CO" sz="3800">
                <a:solidFill>
                  <a:schemeClr val="dk1"/>
                </a:solidFill>
                <a:latin typeface="Lato"/>
                <a:ea typeface="Lato"/>
                <a:cs typeface="Lato"/>
                <a:sym typeface="Lato"/>
              </a:rPr>
              <a:t>¿Cuál es el balde con menos canicas?</a:t>
            </a:r>
            <a:endParaRPr/>
          </a:p>
        </p:txBody>
      </p:sp>
      <p:sp>
        <p:nvSpPr>
          <p:cNvPr id="1211" name="Google Shape;1211;p41"/>
          <p:cNvSpPr txBox="1"/>
          <p:nvPr/>
        </p:nvSpPr>
        <p:spPr>
          <a:xfrm>
            <a:off x="8338303" y="7727203"/>
            <a:ext cx="8612489" cy="2745034"/>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chemeClr val="dk1"/>
              </a:buClr>
              <a:buSzPts val="3800"/>
              <a:buFont typeface="Arial"/>
              <a:buChar char="•"/>
            </a:pPr>
            <a:r>
              <a:rPr lang="es-CO" sz="3800">
                <a:solidFill>
                  <a:schemeClr val="dk1"/>
                </a:solidFill>
                <a:latin typeface="Lato"/>
                <a:ea typeface="Lato"/>
                <a:cs typeface="Lato"/>
                <a:sym typeface="Lato"/>
              </a:rPr>
              <a:t>¿Cuántas canicas hay en cada </a:t>
            </a:r>
            <a:r>
              <a:rPr b="1" lang="es-CO" sz="3800" u="sng">
                <a:solidFill>
                  <a:schemeClr val="dk1"/>
                </a:solidFill>
                <a:latin typeface="Lato"/>
                <a:ea typeface="Lato"/>
                <a:cs typeface="Lato"/>
                <a:sym typeface="Lato"/>
              </a:rPr>
              <a:t>balde</a:t>
            </a:r>
            <a:r>
              <a:rPr lang="es-CO" sz="3800">
                <a:solidFill>
                  <a:schemeClr val="dk1"/>
                </a:solidFill>
                <a:latin typeface="Lato"/>
                <a:ea typeface="Lato"/>
                <a:cs typeface="Lato"/>
                <a:sym typeface="Lato"/>
              </a:rPr>
              <a:t>?</a:t>
            </a:r>
            <a:endParaRPr/>
          </a:p>
          <a:p>
            <a:pPr indent="-457200" lvl="0" marL="457200" marR="0" rtl="0" algn="l">
              <a:lnSpc>
                <a:spcPct val="90000"/>
              </a:lnSpc>
              <a:spcBef>
                <a:spcPts val="2000"/>
              </a:spcBef>
              <a:spcAft>
                <a:spcPts val="0"/>
              </a:spcAft>
              <a:buClr>
                <a:schemeClr val="dk1"/>
              </a:buClr>
              <a:buSzPts val="3800"/>
              <a:buFont typeface="Arial"/>
              <a:buChar char="•"/>
            </a:pPr>
            <a:r>
              <a:rPr lang="es-CO" sz="3800">
                <a:solidFill>
                  <a:schemeClr val="dk1"/>
                </a:solidFill>
                <a:latin typeface="Lato"/>
                <a:ea typeface="Lato"/>
                <a:cs typeface="Lato"/>
                <a:sym typeface="Lato"/>
              </a:rPr>
              <a:t>¿Cuál es el peso de cada </a:t>
            </a:r>
            <a:r>
              <a:rPr b="1" lang="es-CO" sz="3800" u="sng">
                <a:solidFill>
                  <a:schemeClr val="dk1"/>
                </a:solidFill>
                <a:latin typeface="Lato"/>
                <a:ea typeface="Lato"/>
                <a:cs typeface="Lato"/>
                <a:sym typeface="Lato"/>
              </a:rPr>
              <a:t>balde</a:t>
            </a:r>
            <a:r>
              <a:rPr lang="es-CO" sz="3800">
                <a:solidFill>
                  <a:schemeClr val="dk1"/>
                </a:solidFill>
                <a:latin typeface="Lato"/>
                <a:ea typeface="Lato"/>
                <a:cs typeface="Lato"/>
                <a:sym typeface="Lato"/>
              </a:rPr>
              <a:t>?</a:t>
            </a:r>
            <a:endParaRPr/>
          </a:p>
          <a:p>
            <a:pPr indent="-457200" lvl="0" marL="457200" marR="0" rtl="0" algn="l">
              <a:lnSpc>
                <a:spcPct val="90000"/>
              </a:lnSpc>
              <a:spcBef>
                <a:spcPts val="2000"/>
              </a:spcBef>
              <a:spcAft>
                <a:spcPts val="0"/>
              </a:spcAft>
              <a:buClr>
                <a:schemeClr val="dk1"/>
              </a:buClr>
              <a:buSzPts val="3800"/>
              <a:buFont typeface="Arial"/>
              <a:buChar char="•"/>
            </a:pPr>
            <a:r>
              <a:rPr lang="es-CO" sz="3800">
                <a:solidFill>
                  <a:schemeClr val="dk1"/>
                </a:solidFill>
                <a:latin typeface="Lato"/>
                <a:ea typeface="Lato"/>
                <a:cs typeface="Lato"/>
                <a:sym typeface="Lato"/>
              </a:rPr>
              <a:t>¿Cuál es el </a:t>
            </a:r>
            <a:r>
              <a:rPr b="1" lang="es-CO" sz="3800" u="sng">
                <a:solidFill>
                  <a:schemeClr val="dk1"/>
                </a:solidFill>
                <a:latin typeface="Lato"/>
                <a:ea typeface="Lato"/>
                <a:cs typeface="Lato"/>
                <a:sym typeface="Lato"/>
              </a:rPr>
              <a:t>balde</a:t>
            </a:r>
            <a:r>
              <a:rPr lang="es-CO" sz="3800">
                <a:solidFill>
                  <a:schemeClr val="dk1"/>
                </a:solidFill>
                <a:latin typeface="Lato"/>
                <a:ea typeface="Lato"/>
                <a:cs typeface="Lato"/>
                <a:sym typeface="Lato"/>
              </a:rPr>
              <a:t> con menos canicas?</a:t>
            </a:r>
            <a:endParaRPr/>
          </a:p>
        </p:txBody>
      </p:sp>
      <p:sp>
        <p:nvSpPr>
          <p:cNvPr id="1212" name="Google Shape;1212;p41"/>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Consolas"/>
              <a:buNone/>
            </a:pPr>
            <a:r>
              <a:rPr lang="es-CO">
                <a:latin typeface="Consolas"/>
                <a:ea typeface="Consolas"/>
                <a:cs typeface="Consolas"/>
                <a:sym typeface="Consolas"/>
              </a:rPr>
              <a:t>GROUP BY</a:t>
            </a:r>
            <a:endParaRPr/>
          </a:p>
        </p:txBody>
      </p:sp>
      <p:pic>
        <p:nvPicPr>
          <p:cNvPr id="1213" name="Google Shape;1213;p41"/>
          <p:cNvPicPr preferRelativeResize="0"/>
          <p:nvPr>
            <p:ph idx="1" type="body"/>
          </p:nvPr>
        </p:nvPicPr>
        <p:blipFill rotWithShape="1">
          <a:blip r:embed="rId4">
            <a:alphaModFix/>
          </a:blip>
          <a:srcRect b="12538" l="20103" r="20698" t="12117"/>
          <a:stretch/>
        </p:blipFill>
        <p:spPr>
          <a:xfrm>
            <a:off x="2702445" y="3659219"/>
            <a:ext cx="5151863" cy="6556918"/>
          </a:xfrm>
          <a:prstGeom prst="rect">
            <a:avLst/>
          </a:prstGeom>
          <a:noFill/>
          <a:ln>
            <a:noFill/>
          </a:ln>
        </p:spPr>
      </p:pic>
      <p:sp>
        <p:nvSpPr>
          <p:cNvPr id="1214" name="Google Shape;1214;p41"/>
          <p:cNvSpPr txBox="1"/>
          <p:nvPr/>
        </p:nvSpPr>
        <p:spPr>
          <a:xfrm>
            <a:off x="3046739" y="11113002"/>
            <a:ext cx="18011554" cy="1229186"/>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7B7B7B"/>
              </a:buClr>
              <a:buSzPts val="3000"/>
              <a:buFont typeface="Arial"/>
              <a:buNone/>
            </a:pPr>
            <a:r>
              <a:rPr lang="es-CO" sz="3000">
                <a:solidFill>
                  <a:srgbClr val="7B7B7B"/>
                </a:solidFill>
                <a:latin typeface="Arial"/>
                <a:ea typeface="Arial"/>
                <a:cs typeface="Arial"/>
                <a:sym typeface="Arial"/>
              </a:rPr>
              <a:t>Cuando la data está agrupada, SQL no está trabajando con filas (canicas), </a:t>
            </a:r>
            <a:r>
              <a:rPr b="1" lang="es-CO" sz="3000">
                <a:solidFill>
                  <a:srgbClr val="7B7B7B"/>
                </a:solidFill>
                <a:latin typeface="Arial"/>
                <a:ea typeface="Arial"/>
                <a:cs typeface="Arial"/>
                <a:sym typeface="Arial"/>
              </a:rPr>
              <a:t>sino con </a:t>
            </a:r>
            <a:r>
              <a:rPr b="1" lang="es-CO" sz="3000" u="sng">
                <a:solidFill>
                  <a:srgbClr val="7B7B7B"/>
                </a:solidFill>
                <a:latin typeface="Arial"/>
                <a:ea typeface="Arial"/>
                <a:cs typeface="Arial"/>
                <a:sym typeface="Arial"/>
              </a:rPr>
              <a:t>grupos</a:t>
            </a:r>
            <a:r>
              <a:rPr lang="es-CO" sz="3000">
                <a:solidFill>
                  <a:srgbClr val="7B7B7B"/>
                </a:solidFill>
                <a:latin typeface="Arial"/>
                <a:ea typeface="Arial"/>
                <a:cs typeface="Arial"/>
                <a:sym typeface="Arial"/>
              </a:rPr>
              <a:t> (baldes) y no puede saber qué valor único dar para una columna que no esté agrupada o agregada. </a:t>
            </a:r>
            <a:endParaRPr/>
          </a:p>
        </p:txBody>
      </p:sp>
      <p:grpSp>
        <p:nvGrpSpPr>
          <p:cNvPr id="1215" name="Google Shape;1215;p41"/>
          <p:cNvGrpSpPr/>
          <p:nvPr/>
        </p:nvGrpSpPr>
        <p:grpSpPr>
          <a:xfrm>
            <a:off x="10554160" y="3942064"/>
            <a:ext cx="3360655" cy="3204303"/>
            <a:chOff x="9965202" y="3472668"/>
            <a:chExt cx="3360655" cy="3204303"/>
          </a:xfrm>
        </p:grpSpPr>
        <p:pic>
          <p:nvPicPr>
            <p:cNvPr id="1216" name="Google Shape;1216;p41"/>
            <p:cNvPicPr preferRelativeResize="0"/>
            <p:nvPr/>
          </p:nvPicPr>
          <p:blipFill rotWithShape="1">
            <a:blip r:embed="rId5">
              <a:alphaModFix/>
            </a:blip>
            <a:srcRect b="52399" l="35821" r="36632" t="15177"/>
            <a:stretch/>
          </p:blipFill>
          <p:spPr>
            <a:xfrm>
              <a:off x="10422167" y="3796971"/>
              <a:ext cx="2446727" cy="2880000"/>
            </a:xfrm>
            <a:prstGeom prst="rect">
              <a:avLst/>
            </a:prstGeom>
            <a:noFill/>
            <a:ln>
              <a:noFill/>
            </a:ln>
          </p:spPr>
        </p:pic>
        <p:sp>
          <p:nvSpPr>
            <p:cNvPr id="1217" name="Google Shape;1217;p41"/>
            <p:cNvSpPr txBox="1"/>
            <p:nvPr/>
          </p:nvSpPr>
          <p:spPr>
            <a:xfrm>
              <a:off x="9965202" y="3472668"/>
              <a:ext cx="3360655" cy="856776"/>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CANICAS ANARANJADAS</a:t>
              </a:r>
              <a:endParaRPr/>
            </a:p>
          </p:txBody>
        </p:sp>
      </p:grpSp>
      <p:grpSp>
        <p:nvGrpSpPr>
          <p:cNvPr id="1218" name="Google Shape;1218;p41"/>
          <p:cNvGrpSpPr/>
          <p:nvPr/>
        </p:nvGrpSpPr>
        <p:grpSpPr>
          <a:xfrm>
            <a:off x="7965542" y="3910146"/>
            <a:ext cx="2913421" cy="3174546"/>
            <a:chOff x="8119071" y="6666047"/>
            <a:chExt cx="2913421" cy="3174546"/>
          </a:xfrm>
        </p:grpSpPr>
        <p:pic>
          <p:nvPicPr>
            <p:cNvPr id="1219" name="Google Shape;1219;p41"/>
            <p:cNvPicPr preferRelativeResize="0"/>
            <p:nvPr/>
          </p:nvPicPr>
          <p:blipFill rotWithShape="1">
            <a:blip r:embed="rId5">
              <a:alphaModFix/>
            </a:blip>
            <a:srcRect b="53260" l="5118" r="67335" t="14316"/>
            <a:stretch/>
          </p:blipFill>
          <p:spPr>
            <a:xfrm>
              <a:off x="8361244" y="6960593"/>
              <a:ext cx="2446727" cy="2880000"/>
            </a:xfrm>
            <a:prstGeom prst="rect">
              <a:avLst/>
            </a:prstGeom>
            <a:noFill/>
            <a:ln>
              <a:noFill/>
            </a:ln>
          </p:spPr>
        </p:pic>
        <p:sp>
          <p:nvSpPr>
            <p:cNvPr id="1220" name="Google Shape;1220;p41"/>
            <p:cNvSpPr txBox="1"/>
            <p:nvPr/>
          </p:nvSpPr>
          <p:spPr>
            <a:xfrm>
              <a:off x="8119071" y="6666047"/>
              <a:ext cx="2913421" cy="60500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CANICAS AMARILLAS</a:t>
              </a:r>
              <a:endParaRPr/>
            </a:p>
          </p:txBody>
        </p:sp>
      </p:grpSp>
      <p:grpSp>
        <p:nvGrpSpPr>
          <p:cNvPr id="1221" name="Google Shape;1221;p41"/>
          <p:cNvGrpSpPr/>
          <p:nvPr/>
        </p:nvGrpSpPr>
        <p:grpSpPr>
          <a:xfrm>
            <a:off x="13254012" y="4041480"/>
            <a:ext cx="3360655" cy="3005471"/>
            <a:chOff x="12217489" y="6875803"/>
            <a:chExt cx="3360655" cy="3005471"/>
          </a:xfrm>
        </p:grpSpPr>
        <p:pic>
          <p:nvPicPr>
            <p:cNvPr id="1222" name="Google Shape;1222;p41"/>
            <p:cNvPicPr preferRelativeResize="0"/>
            <p:nvPr/>
          </p:nvPicPr>
          <p:blipFill rotWithShape="1">
            <a:blip r:embed="rId5">
              <a:alphaModFix/>
            </a:blip>
            <a:srcRect b="52399" l="65950" r="6502" t="15177"/>
            <a:stretch/>
          </p:blipFill>
          <p:spPr>
            <a:xfrm>
              <a:off x="12747425" y="7001274"/>
              <a:ext cx="2446727" cy="2880000"/>
            </a:xfrm>
            <a:prstGeom prst="rect">
              <a:avLst/>
            </a:prstGeom>
            <a:noFill/>
            <a:ln>
              <a:noFill/>
            </a:ln>
          </p:spPr>
        </p:pic>
        <p:sp>
          <p:nvSpPr>
            <p:cNvPr id="1223" name="Google Shape;1223;p41"/>
            <p:cNvSpPr txBox="1"/>
            <p:nvPr/>
          </p:nvSpPr>
          <p:spPr>
            <a:xfrm>
              <a:off x="12217489" y="6875803"/>
              <a:ext cx="3360655" cy="44816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CANICAS ROJAS</a:t>
              </a:r>
              <a:endParaRPr/>
            </a:p>
          </p:txBody>
        </p:sp>
      </p:grpSp>
      <p:grpSp>
        <p:nvGrpSpPr>
          <p:cNvPr id="1224" name="Google Shape;1224;p41"/>
          <p:cNvGrpSpPr/>
          <p:nvPr/>
        </p:nvGrpSpPr>
        <p:grpSpPr>
          <a:xfrm>
            <a:off x="15967114" y="4043493"/>
            <a:ext cx="3519365" cy="3126916"/>
            <a:chOff x="14508976" y="3645805"/>
            <a:chExt cx="3519365" cy="3126916"/>
          </a:xfrm>
        </p:grpSpPr>
        <p:pic>
          <p:nvPicPr>
            <p:cNvPr id="1225" name="Google Shape;1225;p41"/>
            <p:cNvPicPr preferRelativeResize="0"/>
            <p:nvPr/>
          </p:nvPicPr>
          <p:blipFill rotWithShape="1">
            <a:blip r:embed="rId5">
              <a:alphaModFix/>
            </a:blip>
            <a:srcRect b="15384" l="6264" r="66188" t="52192"/>
            <a:stretch/>
          </p:blipFill>
          <p:spPr>
            <a:xfrm>
              <a:off x="15045296" y="3892721"/>
              <a:ext cx="2446727" cy="2880000"/>
            </a:xfrm>
            <a:prstGeom prst="rect">
              <a:avLst/>
            </a:prstGeom>
            <a:noFill/>
            <a:ln>
              <a:noFill/>
            </a:ln>
          </p:spPr>
        </p:pic>
        <p:sp>
          <p:nvSpPr>
            <p:cNvPr id="1226" name="Google Shape;1226;p41"/>
            <p:cNvSpPr txBox="1"/>
            <p:nvPr/>
          </p:nvSpPr>
          <p:spPr>
            <a:xfrm>
              <a:off x="14508976" y="3645805"/>
              <a:ext cx="3519365" cy="51050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CANICAS VERDES</a:t>
              </a:r>
              <a:endParaRPr/>
            </a:p>
          </p:txBody>
        </p:sp>
      </p:grpSp>
      <p:grpSp>
        <p:nvGrpSpPr>
          <p:cNvPr id="1227" name="Google Shape;1227;p41"/>
          <p:cNvGrpSpPr/>
          <p:nvPr/>
        </p:nvGrpSpPr>
        <p:grpSpPr>
          <a:xfrm>
            <a:off x="18838925" y="4011806"/>
            <a:ext cx="3360655" cy="2880000"/>
            <a:chOff x="16580670" y="6822043"/>
            <a:chExt cx="3360655" cy="2880000"/>
          </a:xfrm>
        </p:grpSpPr>
        <p:pic>
          <p:nvPicPr>
            <p:cNvPr id="1228" name="Google Shape;1228;p41"/>
            <p:cNvPicPr preferRelativeResize="0"/>
            <p:nvPr/>
          </p:nvPicPr>
          <p:blipFill rotWithShape="1">
            <a:blip r:embed="rId5">
              <a:alphaModFix/>
            </a:blip>
            <a:srcRect b="18585" l="35868" r="36584" t="48991"/>
            <a:stretch/>
          </p:blipFill>
          <p:spPr>
            <a:xfrm>
              <a:off x="17156546" y="6822043"/>
              <a:ext cx="2446727" cy="2880000"/>
            </a:xfrm>
            <a:prstGeom prst="rect">
              <a:avLst/>
            </a:prstGeom>
            <a:noFill/>
            <a:ln>
              <a:noFill/>
            </a:ln>
          </p:spPr>
        </p:pic>
        <p:sp>
          <p:nvSpPr>
            <p:cNvPr id="1229" name="Google Shape;1229;p41"/>
            <p:cNvSpPr txBox="1"/>
            <p:nvPr/>
          </p:nvSpPr>
          <p:spPr>
            <a:xfrm>
              <a:off x="16580670" y="6875803"/>
              <a:ext cx="3360655" cy="44816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lang="es-CO" sz="2800">
                  <a:solidFill>
                    <a:schemeClr val="dk1"/>
                  </a:solidFill>
                  <a:latin typeface="Calibri"/>
                  <a:ea typeface="Calibri"/>
                  <a:cs typeface="Calibri"/>
                  <a:sym typeface="Calibri"/>
                </a:rPr>
                <a:t>CANICAS AZULES</a:t>
              </a:r>
              <a:endParaRPr/>
            </a:p>
          </p:txBody>
        </p:sp>
      </p:grpSp>
      <p:sp>
        <p:nvSpPr>
          <p:cNvPr id="1230" name="Google Shape;1230;p41"/>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2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500"/>
                                        <p:tgtEl>
                                          <p:spTgt spid="1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4" name="Shape 1234"/>
        <p:cNvGrpSpPr/>
        <p:nvPr/>
      </p:nvGrpSpPr>
      <p:grpSpPr>
        <a:xfrm>
          <a:off x="0" y="0"/>
          <a:ext cx="0" cy="0"/>
          <a:chOff x="0" y="0"/>
          <a:chExt cx="0" cy="0"/>
        </a:xfrm>
      </p:grpSpPr>
      <p:sp>
        <p:nvSpPr>
          <p:cNvPr id="1235" name="Google Shape;1235;p42"/>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Consolas"/>
              <a:buNone/>
            </a:pPr>
            <a:r>
              <a:rPr lang="es-CO">
                <a:latin typeface="Consolas"/>
                <a:ea typeface="Consolas"/>
                <a:cs typeface="Consolas"/>
                <a:sym typeface="Consolas"/>
              </a:rPr>
              <a:t>GROUP BY</a:t>
            </a:r>
            <a:endParaRPr/>
          </a:p>
        </p:txBody>
      </p:sp>
      <p:sp>
        <p:nvSpPr>
          <p:cNvPr id="1236" name="Google Shape;1236;p42"/>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237" name="Google Shape;1237;p42"/>
          <p:cNvSpPr txBox="1"/>
          <p:nvPr/>
        </p:nvSpPr>
        <p:spPr>
          <a:xfrm>
            <a:off x="3168502" y="3314314"/>
            <a:ext cx="18011554" cy="3650408"/>
          </a:xfrm>
          <a:prstGeom prst="rect">
            <a:avLst/>
          </a:prstGeom>
          <a:noFill/>
          <a:ln>
            <a:noFill/>
          </a:ln>
        </p:spPr>
        <p:txBody>
          <a:bodyPr anchorCtr="0" anchor="t" bIns="45700" lIns="91425" spcFirstLastPara="1" rIns="91425" wrap="square" tIns="45700">
            <a:noAutofit/>
          </a:bodyPr>
          <a:lstStyle/>
          <a:p>
            <a:pPr indent="-457200" lvl="0" marL="457200" marR="0" rtl="0" algn="l">
              <a:lnSpc>
                <a:spcPct val="110000"/>
              </a:lnSpc>
              <a:spcBef>
                <a:spcPts val="0"/>
              </a:spcBef>
              <a:spcAft>
                <a:spcPts val="0"/>
              </a:spcAft>
              <a:buClr>
                <a:schemeClr val="dk1"/>
              </a:buClr>
              <a:buSzPts val="4400"/>
              <a:buFont typeface="Arial"/>
              <a:buChar char="•"/>
            </a:pPr>
            <a:r>
              <a:rPr lang="es-CO" sz="4400">
                <a:solidFill>
                  <a:schemeClr val="dk1"/>
                </a:solidFill>
                <a:latin typeface="Lato"/>
                <a:ea typeface="Lato"/>
                <a:cs typeface="Lato"/>
                <a:sym typeface="Lato"/>
              </a:rPr>
              <a:t>Permite agregar columnas a partir de una cierta </a:t>
            </a:r>
            <a:r>
              <a:rPr b="1" lang="es-CO" sz="4400">
                <a:solidFill>
                  <a:schemeClr val="dk1"/>
                </a:solidFill>
                <a:latin typeface="Lato"/>
                <a:ea typeface="Lato"/>
                <a:cs typeface="Lato"/>
                <a:sym typeface="Lato"/>
              </a:rPr>
              <a:t>categoría</a:t>
            </a:r>
            <a:r>
              <a:rPr lang="es-CO" sz="4400">
                <a:solidFill>
                  <a:schemeClr val="dk1"/>
                </a:solidFill>
                <a:latin typeface="Lato"/>
                <a:ea typeface="Lato"/>
                <a:cs typeface="Lato"/>
                <a:sym typeface="Lato"/>
              </a:rPr>
              <a:t>.</a:t>
            </a:r>
            <a:endParaRPr/>
          </a:p>
          <a:p>
            <a:pPr indent="-457200" lvl="0" marL="457200" marR="0" rtl="0" algn="l">
              <a:lnSpc>
                <a:spcPct val="110000"/>
              </a:lnSpc>
              <a:spcBef>
                <a:spcPts val="2000"/>
              </a:spcBef>
              <a:spcAft>
                <a:spcPts val="0"/>
              </a:spcAft>
              <a:buClr>
                <a:schemeClr val="dk1"/>
              </a:buClr>
              <a:buSzPts val="4400"/>
              <a:buFont typeface="Arial"/>
              <a:buChar char="•"/>
            </a:pPr>
            <a:r>
              <a:rPr lang="es-CO" sz="4400">
                <a:solidFill>
                  <a:schemeClr val="dk1"/>
                </a:solidFill>
                <a:latin typeface="Lato"/>
                <a:ea typeface="Lato"/>
                <a:cs typeface="Lato"/>
                <a:sym typeface="Lato"/>
              </a:rPr>
              <a:t>Todas las columnas en un GROUP BY deben o </a:t>
            </a:r>
            <a:r>
              <a:rPr b="1" lang="es-CO" sz="4400">
                <a:solidFill>
                  <a:schemeClr val="dk1"/>
                </a:solidFill>
                <a:latin typeface="Lato"/>
                <a:ea typeface="Lato"/>
                <a:cs typeface="Lato"/>
                <a:sym typeface="Lato"/>
              </a:rPr>
              <a:t>estar dentro del GROUP BY </a:t>
            </a:r>
            <a:r>
              <a:rPr lang="es-CO" sz="4400">
                <a:solidFill>
                  <a:schemeClr val="dk1"/>
                </a:solidFill>
                <a:latin typeface="Lato"/>
                <a:ea typeface="Lato"/>
                <a:cs typeface="Lato"/>
                <a:sym typeface="Lato"/>
              </a:rPr>
              <a:t>o estar precedidas por una </a:t>
            </a:r>
            <a:r>
              <a:rPr b="1" lang="es-CO" sz="4400">
                <a:solidFill>
                  <a:schemeClr val="dk1"/>
                </a:solidFill>
                <a:latin typeface="Lato"/>
                <a:ea typeface="Lato"/>
                <a:cs typeface="Lato"/>
                <a:sym typeface="Lato"/>
              </a:rPr>
              <a:t>función de agregación</a:t>
            </a:r>
            <a:r>
              <a:rPr lang="es-CO" sz="4400">
                <a:solidFill>
                  <a:schemeClr val="dk1"/>
                </a:solidFill>
                <a:latin typeface="Lato"/>
                <a:ea typeface="Lato"/>
                <a:cs typeface="Lato"/>
                <a:sym typeface="Lato"/>
              </a:rPr>
              <a:t>.</a:t>
            </a:r>
            <a:endParaRPr/>
          </a:p>
          <a:p>
            <a:pPr indent="-457200" lvl="0" marL="457200" marR="0" rtl="0" algn="l">
              <a:lnSpc>
                <a:spcPct val="110000"/>
              </a:lnSpc>
              <a:spcBef>
                <a:spcPts val="2000"/>
              </a:spcBef>
              <a:spcAft>
                <a:spcPts val="0"/>
              </a:spcAft>
              <a:buClr>
                <a:schemeClr val="dk1"/>
              </a:buClr>
              <a:buSzPts val="4400"/>
              <a:buFont typeface="Arial"/>
              <a:buChar char="•"/>
            </a:pPr>
            <a:r>
              <a:rPr lang="es-CO" sz="4400">
                <a:solidFill>
                  <a:schemeClr val="dk1"/>
                </a:solidFill>
                <a:latin typeface="Lato"/>
                <a:ea typeface="Lato"/>
                <a:cs typeface="Lato"/>
                <a:sym typeface="Lato"/>
              </a:rPr>
              <a:t>Se pueden hacer agregaciones por varias columnas.</a:t>
            </a:r>
            <a:endParaRPr/>
          </a:p>
        </p:txBody>
      </p:sp>
      <p:pic>
        <p:nvPicPr>
          <p:cNvPr id="1238" name="Google Shape;1238;p42"/>
          <p:cNvPicPr preferRelativeResize="0"/>
          <p:nvPr/>
        </p:nvPicPr>
        <p:blipFill rotWithShape="1">
          <a:blip r:embed="rId4">
            <a:alphaModFix/>
          </a:blip>
          <a:srcRect b="0" l="0" r="0" t="0"/>
          <a:stretch/>
        </p:blipFill>
        <p:spPr>
          <a:xfrm>
            <a:off x="2503079" y="6679769"/>
            <a:ext cx="19334033" cy="5351858"/>
          </a:xfrm>
          <a:prstGeom prst="rect">
            <a:avLst/>
          </a:prstGeom>
          <a:noFill/>
          <a:ln>
            <a:noFill/>
          </a:ln>
        </p:spPr>
      </p:pic>
      <p:sp>
        <p:nvSpPr>
          <p:cNvPr id="1239" name="Google Shape;1239;p42"/>
          <p:cNvSpPr/>
          <p:nvPr/>
        </p:nvSpPr>
        <p:spPr>
          <a:xfrm>
            <a:off x="5055999" y="8440899"/>
            <a:ext cx="2491676" cy="704850"/>
          </a:xfrm>
          <a:custGeom>
            <a:rect b="b" l="l" r="r" t="t"/>
            <a:pathLst>
              <a:path extrusionOk="0" h="704850" w="2491676">
                <a:moveTo>
                  <a:pt x="0" y="352425"/>
                </a:moveTo>
                <a:cubicBezTo>
                  <a:pt x="-33726" y="136983"/>
                  <a:pt x="530301" y="10314"/>
                  <a:pt x="1245838" y="0"/>
                </a:cubicBezTo>
                <a:cubicBezTo>
                  <a:pt x="1970735" y="7756"/>
                  <a:pt x="2451998" y="159048"/>
                  <a:pt x="2491676" y="352425"/>
                </a:cubicBezTo>
                <a:cubicBezTo>
                  <a:pt x="2461230" y="576796"/>
                  <a:pt x="1916070" y="803374"/>
                  <a:pt x="1245838" y="704850"/>
                </a:cubicBezTo>
                <a:cubicBezTo>
                  <a:pt x="519250" y="683769"/>
                  <a:pt x="12170" y="552879"/>
                  <a:pt x="0" y="352425"/>
                </a:cubicBezTo>
                <a:close/>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0" name="Google Shape;1240;p42"/>
          <p:cNvSpPr/>
          <p:nvPr/>
        </p:nvSpPr>
        <p:spPr>
          <a:xfrm>
            <a:off x="5347884" y="9531413"/>
            <a:ext cx="2491676" cy="704850"/>
          </a:xfrm>
          <a:custGeom>
            <a:rect b="b" l="l" r="r" t="t"/>
            <a:pathLst>
              <a:path extrusionOk="0" h="704850" w="2491676">
                <a:moveTo>
                  <a:pt x="0" y="352425"/>
                </a:moveTo>
                <a:cubicBezTo>
                  <a:pt x="-33726" y="136983"/>
                  <a:pt x="530301" y="10314"/>
                  <a:pt x="1245838" y="0"/>
                </a:cubicBezTo>
                <a:cubicBezTo>
                  <a:pt x="1970735" y="7756"/>
                  <a:pt x="2451998" y="159048"/>
                  <a:pt x="2491676" y="352425"/>
                </a:cubicBezTo>
                <a:cubicBezTo>
                  <a:pt x="2461230" y="576796"/>
                  <a:pt x="1916070" y="803374"/>
                  <a:pt x="1245838" y="704850"/>
                </a:cubicBezTo>
                <a:cubicBezTo>
                  <a:pt x="519250" y="683769"/>
                  <a:pt x="12170" y="552879"/>
                  <a:pt x="0" y="352425"/>
                </a:cubicBezTo>
                <a:close/>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1" name="Google Shape;1241;p42"/>
          <p:cNvSpPr/>
          <p:nvPr/>
        </p:nvSpPr>
        <p:spPr>
          <a:xfrm>
            <a:off x="7702658" y="8418540"/>
            <a:ext cx="1859796" cy="704850"/>
          </a:xfrm>
          <a:custGeom>
            <a:rect b="b" l="l" r="r" t="t"/>
            <a:pathLst>
              <a:path extrusionOk="0" h="704850" w="1859796">
                <a:moveTo>
                  <a:pt x="0" y="352425"/>
                </a:moveTo>
                <a:cubicBezTo>
                  <a:pt x="-26483" y="141451"/>
                  <a:pt x="374758" y="15603"/>
                  <a:pt x="929898" y="0"/>
                </a:cubicBezTo>
                <a:cubicBezTo>
                  <a:pt x="1480306" y="7756"/>
                  <a:pt x="1820118" y="159048"/>
                  <a:pt x="1859796" y="352425"/>
                </a:cubicBezTo>
                <a:cubicBezTo>
                  <a:pt x="1798425" y="606996"/>
                  <a:pt x="1437828" y="736015"/>
                  <a:pt x="929898" y="704850"/>
                </a:cubicBezTo>
                <a:cubicBezTo>
                  <a:pt x="377799" y="683769"/>
                  <a:pt x="12170" y="552879"/>
                  <a:pt x="0" y="352425"/>
                </a:cubicBezTo>
                <a:close/>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2" name="Google Shape;1242;p42"/>
          <p:cNvSpPr/>
          <p:nvPr/>
        </p:nvSpPr>
        <p:spPr>
          <a:xfrm>
            <a:off x="8025539" y="9520233"/>
            <a:ext cx="1859796" cy="704850"/>
          </a:xfrm>
          <a:custGeom>
            <a:rect b="b" l="l" r="r" t="t"/>
            <a:pathLst>
              <a:path extrusionOk="0" h="704850" w="1859796">
                <a:moveTo>
                  <a:pt x="0" y="352425"/>
                </a:moveTo>
                <a:cubicBezTo>
                  <a:pt x="-26483" y="141451"/>
                  <a:pt x="374758" y="15603"/>
                  <a:pt x="929898" y="0"/>
                </a:cubicBezTo>
                <a:cubicBezTo>
                  <a:pt x="1480306" y="7756"/>
                  <a:pt x="1820118" y="159048"/>
                  <a:pt x="1859796" y="352425"/>
                </a:cubicBezTo>
                <a:cubicBezTo>
                  <a:pt x="1798425" y="606996"/>
                  <a:pt x="1437828" y="736015"/>
                  <a:pt x="929898" y="704850"/>
                </a:cubicBezTo>
                <a:cubicBezTo>
                  <a:pt x="377799" y="683769"/>
                  <a:pt x="12170" y="552879"/>
                  <a:pt x="0" y="352425"/>
                </a:cubicBezTo>
                <a:close/>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5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500"/>
                                        <p:tgtEl>
                                          <p:spTgt spid="1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500"/>
                                        <p:tgtEl>
                                          <p:spTgt spid="1241"/>
                                        </p:tgtEl>
                                      </p:cBhvr>
                                    </p:animEffect>
                                  </p:childTnLst>
                                </p:cTn>
                              </p:par>
                              <p:par>
                                <p:cTn fill="hold" nodeType="with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500"/>
                                        <p:tgtEl>
                                          <p:spTgt spid="1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6" name="Shape 1246"/>
        <p:cNvGrpSpPr/>
        <p:nvPr/>
      </p:nvGrpSpPr>
      <p:grpSpPr>
        <a:xfrm>
          <a:off x="0" y="0"/>
          <a:ext cx="0" cy="0"/>
          <a:chOff x="0" y="0"/>
          <a:chExt cx="0" cy="0"/>
        </a:xfrm>
      </p:grpSpPr>
      <p:sp>
        <p:nvSpPr>
          <p:cNvPr id="1247" name="Google Shape;1247;p43"/>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8" name="Google Shape;1248;p43"/>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9" name="Google Shape;1249;p43"/>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Roboto"/>
              <a:buNone/>
            </a:pPr>
            <a:r>
              <a:rPr b="0" i="0" lang="es-CO" sz="7200" u="none" cap="none" strike="noStrike">
                <a:solidFill>
                  <a:srgbClr val="000000"/>
                </a:solidFill>
                <a:latin typeface="Roboto"/>
                <a:ea typeface="Roboto"/>
                <a:cs typeface="Roboto"/>
                <a:sym typeface="Roboto"/>
              </a:rPr>
              <a:t>Desafío 1.</a:t>
            </a:r>
            <a:endParaRPr b="0" i="0" sz="7200" u="none" cap="none" strike="noStrike">
              <a:solidFill>
                <a:srgbClr val="000000"/>
              </a:solidFill>
              <a:latin typeface="Roboto"/>
              <a:ea typeface="Roboto"/>
              <a:cs typeface="Roboto"/>
              <a:sym typeface="Roboto"/>
            </a:endParaRPr>
          </a:p>
        </p:txBody>
      </p:sp>
      <p:sp>
        <p:nvSpPr>
          <p:cNvPr id="1250" name="Google Shape;1250;p43"/>
          <p:cNvSpPr txBox="1"/>
          <p:nvPr>
            <p:ph idx="1" type="body"/>
          </p:nvPr>
        </p:nvSpPr>
        <p:spPr>
          <a:xfrm>
            <a:off x="12379841" y="3101009"/>
            <a:ext cx="10559671" cy="2399884"/>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¿Cuántas películas hay por cada valor de rating?</a:t>
            </a:r>
            <a:endParaRPr/>
          </a:p>
        </p:txBody>
      </p:sp>
      <p:grpSp>
        <p:nvGrpSpPr>
          <p:cNvPr id="1251" name="Google Shape;1251;p43"/>
          <p:cNvGrpSpPr/>
          <p:nvPr/>
        </p:nvGrpSpPr>
        <p:grpSpPr>
          <a:xfrm>
            <a:off x="12379841" y="5844043"/>
            <a:ext cx="3980585" cy="1230796"/>
            <a:chOff x="12889395" y="6402456"/>
            <a:chExt cx="3980585" cy="1230796"/>
          </a:xfrm>
        </p:grpSpPr>
        <p:sp>
          <p:nvSpPr>
            <p:cNvPr id="1252" name="Google Shape;1252;p43"/>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253" name="Google Shape;1253;p43"/>
            <p:cNvGrpSpPr/>
            <p:nvPr/>
          </p:nvGrpSpPr>
          <p:grpSpPr>
            <a:xfrm>
              <a:off x="12889395" y="6402456"/>
              <a:ext cx="1230796" cy="1230796"/>
              <a:chOff x="12889395" y="6402456"/>
              <a:chExt cx="1689652" cy="1689652"/>
            </a:xfrm>
          </p:grpSpPr>
          <p:sp>
            <p:nvSpPr>
              <p:cNvPr id="1254" name="Google Shape;1254;p43"/>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255" name="Google Shape;1255;p43"/>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1256" name="Google Shape;1256;p43"/>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ato"/>
                <a:buNone/>
              </a:pPr>
              <a:r>
                <a:rPr b="0" i="0" lang="es-CO" sz="4000" u="none" cap="none" strike="noStrike">
                  <a:solidFill>
                    <a:srgbClr val="FFFFFF"/>
                  </a:solidFill>
                  <a:latin typeface="Lato"/>
                  <a:ea typeface="Lato"/>
                  <a:cs typeface="Lato"/>
                  <a:sym typeface="Lato"/>
                </a:rPr>
                <a:t>PISTAS</a:t>
              </a:r>
              <a:endParaRPr b="0" i="0" sz="4000" u="none" cap="none" strike="noStrike">
                <a:solidFill>
                  <a:srgbClr val="FFFFFF"/>
                </a:solidFill>
                <a:latin typeface="Lato"/>
                <a:ea typeface="Lato"/>
                <a:cs typeface="Lato"/>
                <a:sym typeface="Lato"/>
              </a:endParaRPr>
            </a:p>
          </p:txBody>
        </p:sp>
        <p:sp>
          <p:nvSpPr>
            <p:cNvPr id="1257" name="Google Shape;1257;p43"/>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258" name="Google Shape;1258;p43"/>
          <p:cNvSpPr txBox="1"/>
          <p:nvPr/>
        </p:nvSpPr>
        <p:spPr>
          <a:xfrm>
            <a:off x="13606880" y="7606819"/>
            <a:ext cx="9332632" cy="3937652"/>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rgbClr val="000000"/>
              </a:buClr>
              <a:buSzPts val="4400"/>
              <a:buFont typeface="Courier New"/>
              <a:buChar char="o"/>
            </a:pPr>
            <a:r>
              <a:rPr b="0" i="0" lang="es-CO" sz="4400" u="none" cap="none" strike="noStrike">
                <a:solidFill>
                  <a:srgbClr val="000000"/>
                </a:solidFill>
                <a:latin typeface="Lato"/>
                <a:ea typeface="Lato"/>
                <a:cs typeface="Lato"/>
                <a:sym typeface="Lato"/>
              </a:rPr>
              <a:t>Utiliza la tabla </a:t>
            </a:r>
            <a:r>
              <a:rPr b="1" i="0" lang="es-CO" sz="4400" u="none" cap="none" strike="noStrike">
                <a:solidFill>
                  <a:srgbClr val="000000"/>
                </a:solidFill>
                <a:latin typeface="Lato"/>
                <a:ea typeface="Lato"/>
                <a:cs typeface="Lato"/>
                <a:sym typeface="Lato"/>
              </a:rPr>
              <a:t>film</a:t>
            </a:r>
            <a:endParaRPr/>
          </a:p>
          <a:p>
            <a:pPr indent="-457200" lvl="0" marL="457200" marR="0" rtl="0" algn="just">
              <a:lnSpc>
                <a:spcPct val="100000"/>
              </a:lnSpc>
              <a:spcBef>
                <a:spcPts val="3200"/>
              </a:spcBef>
              <a:spcAft>
                <a:spcPts val="0"/>
              </a:spcAft>
              <a:buClr>
                <a:srgbClr val="000000"/>
              </a:buClr>
              <a:buSzPts val="4400"/>
              <a:buFont typeface="Courier New"/>
              <a:buChar char="o"/>
            </a:pPr>
            <a:r>
              <a:rPr b="0" i="0" lang="es-CO" sz="4400" u="none" cap="none" strike="noStrike">
                <a:solidFill>
                  <a:srgbClr val="000000"/>
                </a:solidFill>
                <a:latin typeface="Lato"/>
                <a:ea typeface="Lato"/>
                <a:cs typeface="Lato"/>
                <a:sym typeface="Lato"/>
              </a:rPr>
              <a:t>Tendrás que utilizar </a:t>
            </a:r>
            <a:r>
              <a:rPr b="1" i="0" lang="es-CO" sz="4400" u="none" cap="none" strike="noStrike">
                <a:solidFill>
                  <a:srgbClr val="C11C3F"/>
                </a:solidFill>
                <a:latin typeface="Lato"/>
                <a:ea typeface="Lato"/>
                <a:cs typeface="Lato"/>
                <a:sym typeface="Lato"/>
              </a:rPr>
              <a:t>COUNT</a:t>
            </a:r>
            <a:r>
              <a:rPr b="0" i="0" lang="es-CO" sz="4400" u="none" cap="none" strike="noStrike">
                <a:solidFill>
                  <a:srgbClr val="000000"/>
                </a:solidFill>
                <a:latin typeface="Lato"/>
                <a:ea typeface="Lato"/>
                <a:cs typeface="Lato"/>
                <a:sym typeface="Lato"/>
              </a:rPr>
              <a:t> y </a:t>
            </a:r>
            <a:r>
              <a:rPr b="1" i="0" lang="es-CO" sz="4400" u="none" cap="none" strike="noStrike">
                <a:solidFill>
                  <a:srgbClr val="C00000"/>
                </a:solidFill>
                <a:latin typeface="Lato"/>
                <a:ea typeface="Lato"/>
                <a:cs typeface="Lato"/>
                <a:sym typeface="Lato"/>
              </a:rPr>
              <a:t>GROUP BY</a:t>
            </a:r>
            <a:endParaRPr/>
          </a:p>
        </p:txBody>
      </p:sp>
      <p:sp>
        <p:nvSpPr>
          <p:cNvPr id="1259" name="Google Shape;1259;p43"/>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7200"/>
              <a:buFont typeface="Lato"/>
              <a:buNone/>
            </a:pPr>
            <a:r>
              <a:rPr b="0" i="0" lang="es-CO" sz="7200" u="none" cap="none" strike="noStrike">
                <a:solidFill>
                  <a:srgbClr val="FFFFFF"/>
                </a:solidFill>
                <a:latin typeface="Lato"/>
                <a:ea typeface="Lato"/>
                <a:cs typeface="Lato"/>
                <a:sym typeface="Lato"/>
              </a:rPr>
              <a:t>3:00</a:t>
            </a:r>
            <a:endParaRPr/>
          </a:p>
        </p:txBody>
      </p:sp>
      <p:grpSp>
        <p:nvGrpSpPr>
          <p:cNvPr id="1260" name="Google Shape;1260;p43"/>
          <p:cNvGrpSpPr/>
          <p:nvPr/>
        </p:nvGrpSpPr>
        <p:grpSpPr>
          <a:xfrm>
            <a:off x="21922690" y="10842237"/>
            <a:ext cx="1720574" cy="1959113"/>
            <a:chOff x="21922690" y="11086899"/>
            <a:chExt cx="1720574" cy="1959113"/>
          </a:xfrm>
        </p:grpSpPr>
        <p:sp>
          <p:nvSpPr>
            <p:cNvPr id="1261" name="Google Shape;1261;p43"/>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262" name="Google Shape;1262;p43"/>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1263" name="Google Shape;1263;p43"/>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sp>
        <p:nvSpPr>
          <p:cNvPr id="1264" name="Google Shape;1264;p43"/>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65" name="Google Shape;1265;p43"/>
          <p:cNvSpPr txBox="1"/>
          <p:nvPr/>
        </p:nvSpPr>
        <p:spPr>
          <a:xfrm>
            <a:off x="3501121" y="4522482"/>
            <a:ext cx="601721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000"/>
              <a:buFont typeface="Roboto"/>
              <a:buNone/>
            </a:pPr>
            <a:r>
              <a:rPr b="1" i="0" lang="es-CO" sz="4000" u="none" cap="none" strike="noStrike">
                <a:solidFill>
                  <a:srgbClr val="C00000"/>
                </a:solidFill>
                <a:latin typeface="Roboto"/>
                <a:ea typeface="Roboto"/>
                <a:cs typeface="Roboto"/>
                <a:sym typeface="Roboto"/>
              </a:rPr>
              <a:t>SOLUCIÓN</a:t>
            </a:r>
            <a:endParaRPr/>
          </a:p>
        </p:txBody>
      </p:sp>
      <p:sp>
        <p:nvSpPr>
          <p:cNvPr id="1266" name="Google Shape;1266;p43"/>
          <p:cNvSpPr txBox="1"/>
          <p:nvPr/>
        </p:nvSpPr>
        <p:spPr>
          <a:xfrm>
            <a:off x="3242273" y="6173682"/>
            <a:ext cx="653491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 </a:t>
            </a:r>
            <a:r>
              <a:rPr lang="es-CO" sz="4000">
                <a:solidFill>
                  <a:schemeClr val="dk1"/>
                </a:solidFill>
                <a:latin typeface="Consolas"/>
                <a:ea typeface="Consolas"/>
                <a:cs typeface="Consolas"/>
                <a:sym typeface="Consolas"/>
              </a:rPr>
              <a:t>rating,</a:t>
            </a:r>
            <a:r>
              <a:rPr b="1" lang="es-CO" sz="4000">
                <a:solidFill>
                  <a:srgbClr val="C00000"/>
                </a:solidFill>
                <a:latin typeface="Consolas"/>
                <a:ea typeface="Consolas"/>
                <a:cs typeface="Consolas"/>
                <a:sym typeface="Consolas"/>
              </a:rPr>
              <a:t> COUNT</a:t>
            </a:r>
            <a:r>
              <a:rPr lang="es-CO" sz="4000">
                <a:solidFill>
                  <a:schemeClr val="dk1"/>
                </a:solidFill>
                <a:latin typeface="Consolas"/>
                <a:ea typeface="Consolas"/>
                <a:cs typeface="Consolas"/>
                <a:sym typeface="Consolas"/>
              </a:rPr>
              <a:t>(rating) </a:t>
            </a:r>
            <a:r>
              <a:rPr b="1" lang="es-CO" sz="4000">
                <a:solidFill>
                  <a:srgbClr val="C00000"/>
                </a:solidFill>
                <a:latin typeface="Consolas"/>
                <a:ea typeface="Consolas"/>
                <a:cs typeface="Consolas"/>
                <a:sym typeface="Consolas"/>
              </a:rPr>
              <a:t>FROM </a:t>
            </a:r>
            <a:r>
              <a:rPr lang="es-CO" sz="4000">
                <a:solidFill>
                  <a:schemeClr val="dk1"/>
                </a:solidFill>
                <a:latin typeface="Consolas"/>
                <a:ea typeface="Consolas"/>
                <a:cs typeface="Consolas"/>
                <a:sym typeface="Consolas"/>
              </a:rPr>
              <a:t>film</a:t>
            </a:r>
            <a:r>
              <a:rPr b="1" lang="es-CO" sz="4000">
                <a:solidFill>
                  <a:srgbClr val="C00000"/>
                </a:solidFill>
                <a:latin typeface="Consolas"/>
                <a:ea typeface="Consolas"/>
                <a:cs typeface="Consolas"/>
                <a:sym typeface="Consolas"/>
              </a:rPr>
              <a:t> GROUP BY </a:t>
            </a:r>
            <a:r>
              <a:rPr lang="es-CO" sz="4000">
                <a:solidFill>
                  <a:schemeClr val="dk1"/>
                </a:solidFill>
                <a:latin typeface="Consolas"/>
                <a:ea typeface="Consolas"/>
                <a:cs typeface="Consolas"/>
                <a:sym typeface="Consolas"/>
              </a:rPr>
              <a:t>rating</a:t>
            </a:r>
            <a:endParaRPr i="0" sz="4000" u="none" cap="none">
              <a:solidFill>
                <a:schemeClr val="dk1"/>
              </a:solidFill>
              <a:latin typeface="Consolas"/>
              <a:ea typeface="Consolas"/>
              <a:cs typeface="Consolas"/>
              <a:sym typeface="Consolas"/>
            </a:endParaRPr>
          </a:p>
        </p:txBody>
      </p:sp>
      <p:grpSp>
        <p:nvGrpSpPr>
          <p:cNvPr id="1267" name="Google Shape;1267;p43"/>
          <p:cNvGrpSpPr/>
          <p:nvPr/>
        </p:nvGrpSpPr>
        <p:grpSpPr>
          <a:xfrm>
            <a:off x="4409693" y="11911524"/>
            <a:ext cx="1647445" cy="1489991"/>
            <a:chOff x="7210805" y="4564306"/>
            <a:chExt cx="2904485" cy="2754985"/>
          </a:xfrm>
        </p:grpSpPr>
        <p:pic>
          <p:nvPicPr>
            <p:cNvPr id="1268" name="Google Shape;1268;p43"/>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1269" name="Google Shape;1269;p43"/>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xEl>
                                              <p:pRg end="0" st="0"/>
                                            </p:txEl>
                                          </p:spTgt>
                                        </p:tgtEl>
                                        <p:attrNameLst>
                                          <p:attrName>style.visibility</p:attrName>
                                        </p:attrNameLst>
                                      </p:cBhvr>
                                      <p:to>
                                        <p:strVal val="visible"/>
                                      </p:to>
                                    </p:set>
                                    <p:animEffect filter="fade" transition="in">
                                      <p:cBhvr>
                                        <p:cTn dur="500"/>
                                        <p:tgtEl>
                                          <p:spTgt spid="1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500"/>
                                        <p:tgtEl>
                                          <p:spTgt spid="1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xEl>
                                              <p:pRg end="0" st="0"/>
                                            </p:txEl>
                                          </p:spTgt>
                                        </p:tgtEl>
                                        <p:attrNameLst>
                                          <p:attrName>style.visibility</p:attrName>
                                        </p:attrNameLst>
                                      </p:cBhvr>
                                      <p:to>
                                        <p:strVal val="visible"/>
                                      </p:to>
                                    </p:set>
                                    <p:animEffect filter="fade" transition="in">
                                      <p:cBhvr>
                                        <p:cTn dur="500"/>
                                        <p:tgtEl>
                                          <p:spTgt spid="1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xEl>
                                              <p:pRg end="1" st="1"/>
                                            </p:txEl>
                                          </p:spTgt>
                                        </p:tgtEl>
                                        <p:attrNameLst>
                                          <p:attrName>style.visibility</p:attrName>
                                        </p:attrNameLst>
                                      </p:cBhvr>
                                      <p:to>
                                        <p:strVal val="visible"/>
                                      </p:to>
                                    </p:set>
                                    <p:animEffect filter="fade" transition="in">
                                      <p:cBhvr>
                                        <p:cTn dur="500"/>
                                        <p:tgtEl>
                                          <p:spTgt spid="1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500"/>
                                        <p:tgtEl>
                                          <p:spTgt spid="1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500"/>
                                        <p:tgtEl>
                                          <p:spTgt spid="1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500"/>
                                        <p:tgtEl>
                                          <p:spTgt spid="1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3" name="Shape 1273"/>
        <p:cNvGrpSpPr/>
        <p:nvPr/>
      </p:nvGrpSpPr>
      <p:grpSpPr>
        <a:xfrm>
          <a:off x="0" y="0"/>
          <a:ext cx="0" cy="0"/>
          <a:chOff x="0" y="0"/>
          <a:chExt cx="0" cy="0"/>
        </a:xfrm>
      </p:grpSpPr>
      <p:sp>
        <p:nvSpPr>
          <p:cNvPr id="1274" name="Google Shape;1274;p44"/>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75" name="Google Shape;1275;p44"/>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76" name="Google Shape;1276;p44"/>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Roboto"/>
              <a:buNone/>
            </a:pPr>
            <a:r>
              <a:rPr b="0" i="0" lang="es-CO" sz="7200" u="none" cap="none" strike="noStrike">
                <a:solidFill>
                  <a:srgbClr val="000000"/>
                </a:solidFill>
                <a:latin typeface="Roboto"/>
                <a:ea typeface="Roboto"/>
                <a:cs typeface="Roboto"/>
                <a:sym typeface="Roboto"/>
              </a:rPr>
              <a:t>Desafío </a:t>
            </a:r>
            <a:r>
              <a:rPr lang="es-CO" sz="7200">
                <a:solidFill>
                  <a:srgbClr val="000000"/>
                </a:solidFill>
                <a:latin typeface="Roboto"/>
                <a:ea typeface="Roboto"/>
                <a:cs typeface="Roboto"/>
                <a:sym typeface="Roboto"/>
              </a:rPr>
              <a:t>2</a:t>
            </a:r>
            <a:r>
              <a:rPr b="0" i="0" lang="es-CO" sz="7200" u="none" cap="none" strike="noStrike">
                <a:solidFill>
                  <a:srgbClr val="000000"/>
                </a:solidFill>
                <a:latin typeface="Roboto"/>
                <a:ea typeface="Roboto"/>
                <a:cs typeface="Roboto"/>
                <a:sym typeface="Roboto"/>
              </a:rPr>
              <a:t>.</a:t>
            </a:r>
            <a:endParaRPr b="0" i="0" sz="7200" u="none" cap="none" strike="noStrike">
              <a:solidFill>
                <a:srgbClr val="000000"/>
              </a:solidFill>
              <a:latin typeface="Roboto"/>
              <a:ea typeface="Roboto"/>
              <a:cs typeface="Roboto"/>
              <a:sym typeface="Roboto"/>
            </a:endParaRPr>
          </a:p>
        </p:txBody>
      </p:sp>
      <p:sp>
        <p:nvSpPr>
          <p:cNvPr id="1277" name="Google Shape;1277;p44"/>
          <p:cNvSpPr txBox="1"/>
          <p:nvPr>
            <p:ph idx="1" type="body"/>
          </p:nvPr>
        </p:nvSpPr>
        <p:spPr>
          <a:xfrm>
            <a:off x="12379841" y="3101009"/>
            <a:ext cx="10559671" cy="2399884"/>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¿Cuál es el promedio del costo de reemplazo para cada duración de préstamo de las películas?</a:t>
            </a:r>
            <a:endParaRPr/>
          </a:p>
        </p:txBody>
      </p:sp>
      <p:grpSp>
        <p:nvGrpSpPr>
          <p:cNvPr id="1278" name="Google Shape;1278;p44"/>
          <p:cNvGrpSpPr/>
          <p:nvPr/>
        </p:nvGrpSpPr>
        <p:grpSpPr>
          <a:xfrm>
            <a:off x="12379841" y="5844043"/>
            <a:ext cx="3980585" cy="1230796"/>
            <a:chOff x="12889395" y="6402456"/>
            <a:chExt cx="3980585" cy="1230796"/>
          </a:xfrm>
        </p:grpSpPr>
        <p:sp>
          <p:nvSpPr>
            <p:cNvPr id="1279" name="Google Shape;1279;p44"/>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280" name="Google Shape;1280;p44"/>
            <p:cNvGrpSpPr/>
            <p:nvPr/>
          </p:nvGrpSpPr>
          <p:grpSpPr>
            <a:xfrm>
              <a:off x="12889395" y="6402456"/>
              <a:ext cx="1230796" cy="1230796"/>
              <a:chOff x="12889395" y="6402456"/>
              <a:chExt cx="1689652" cy="1689652"/>
            </a:xfrm>
          </p:grpSpPr>
          <p:sp>
            <p:nvSpPr>
              <p:cNvPr id="1281" name="Google Shape;1281;p44"/>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282" name="Google Shape;1282;p44"/>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1283" name="Google Shape;1283;p44"/>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ato"/>
                <a:buNone/>
              </a:pPr>
              <a:r>
                <a:rPr b="0" i="0" lang="es-CO" sz="4000" u="none" cap="none" strike="noStrike">
                  <a:solidFill>
                    <a:srgbClr val="FFFFFF"/>
                  </a:solidFill>
                  <a:latin typeface="Lato"/>
                  <a:ea typeface="Lato"/>
                  <a:cs typeface="Lato"/>
                  <a:sym typeface="Lato"/>
                </a:rPr>
                <a:t>PISTAS</a:t>
              </a:r>
              <a:endParaRPr b="0" i="0" sz="4000" u="none" cap="none" strike="noStrike">
                <a:solidFill>
                  <a:srgbClr val="FFFFFF"/>
                </a:solidFill>
                <a:latin typeface="Lato"/>
                <a:ea typeface="Lato"/>
                <a:cs typeface="Lato"/>
                <a:sym typeface="Lato"/>
              </a:endParaRPr>
            </a:p>
          </p:txBody>
        </p:sp>
        <p:sp>
          <p:nvSpPr>
            <p:cNvPr id="1284" name="Google Shape;1284;p44"/>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285" name="Google Shape;1285;p44"/>
          <p:cNvSpPr txBox="1"/>
          <p:nvPr/>
        </p:nvSpPr>
        <p:spPr>
          <a:xfrm>
            <a:off x="13606880" y="7606819"/>
            <a:ext cx="9332632" cy="3937652"/>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rgbClr val="000000"/>
              </a:buClr>
              <a:buSzPts val="4400"/>
              <a:buFont typeface="Courier New"/>
              <a:buChar char="o"/>
            </a:pPr>
            <a:r>
              <a:rPr b="0" i="0" lang="es-CO" sz="4400" u="none" cap="none" strike="noStrike">
                <a:solidFill>
                  <a:srgbClr val="000000"/>
                </a:solidFill>
                <a:latin typeface="Lato"/>
                <a:ea typeface="Lato"/>
                <a:cs typeface="Lato"/>
                <a:sym typeface="Lato"/>
              </a:rPr>
              <a:t>Utiliza la tabla </a:t>
            </a:r>
            <a:r>
              <a:rPr b="1" i="0" lang="es-CO" sz="4400" u="none" cap="none" strike="noStrike">
                <a:solidFill>
                  <a:srgbClr val="000000"/>
                </a:solidFill>
                <a:latin typeface="Lato"/>
                <a:ea typeface="Lato"/>
                <a:cs typeface="Lato"/>
                <a:sym typeface="Lato"/>
              </a:rPr>
              <a:t>film</a:t>
            </a:r>
            <a:endParaRPr/>
          </a:p>
          <a:p>
            <a:pPr indent="-457200" lvl="0" marL="457200" marR="0" rtl="0" algn="just">
              <a:lnSpc>
                <a:spcPct val="100000"/>
              </a:lnSpc>
              <a:spcBef>
                <a:spcPts val="3200"/>
              </a:spcBef>
              <a:spcAft>
                <a:spcPts val="0"/>
              </a:spcAft>
              <a:buClr>
                <a:srgbClr val="000000"/>
              </a:buClr>
              <a:buSzPts val="4400"/>
              <a:buFont typeface="Courier New"/>
              <a:buChar char="o"/>
            </a:pPr>
            <a:r>
              <a:rPr b="0" i="0" lang="es-CO" sz="4400" u="none" cap="none" strike="noStrike">
                <a:solidFill>
                  <a:srgbClr val="000000"/>
                </a:solidFill>
                <a:latin typeface="Lato"/>
                <a:ea typeface="Lato"/>
                <a:cs typeface="Lato"/>
                <a:sym typeface="Lato"/>
              </a:rPr>
              <a:t>Tendrás que utilizar </a:t>
            </a:r>
            <a:r>
              <a:rPr b="1" lang="es-CO" sz="4400">
                <a:solidFill>
                  <a:srgbClr val="C11C3F"/>
                </a:solidFill>
                <a:latin typeface="Lato"/>
                <a:ea typeface="Lato"/>
                <a:cs typeface="Lato"/>
                <a:sym typeface="Lato"/>
              </a:rPr>
              <a:t>AVG</a:t>
            </a:r>
            <a:r>
              <a:rPr b="0" i="0" lang="es-CO" sz="4400" u="none" cap="none" strike="noStrike">
                <a:solidFill>
                  <a:srgbClr val="000000"/>
                </a:solidFill>
                <a:latin typeface="Lato"/>
                <a:ea typeface="Lato"/>
                <a:cs typeface="Lato"/>
                <a:sym typeface="Lato"/>
              </a:rPr>
              <a:t> y </a:t>
            </a:r>
            <a:r>
              <a:rPr b="1" i="0" lang="es-CO" sz="4400" u="none" cap="none" strike="noStrike">
                <a:solidFill>
                  <a:srgbClr val="C00000"/>
                </a:solidFill>
                <a:latin typeface="Lato"/>
                <a:ea typeface="Lato"/>
                <a:cs typeface="Lato"/>
                <a:sym typeface="Lato"/>
              </a:rPr>
              <a:t>GROUP BY</a:t>
            </a:r>
            <a:endParaRPr/>
          </a:p>
        </p:txBody>
      </p:sp>
      <p:sp>
        <p:nvSpPr>
          <p:cNvPr id="1286" name="Google Shape;1286;p44"/>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7200"/>
              <a:buFont typeface="Lato"/>
              <a:buNone/>
            </a:pPr>
            <a:r>
              <a:rPr b="0" i="0" lang="es-CO" sz="7200" u="none" cap="none" strike="noStrike">
                <a:solidFill>
                  <a:srgbClr val="FFFFFF"/>
                </a:solidFill>
                <a:latin typeface="Lato"/>
                <a:ea typeface="Lato"/>
                <a:cs typeface="Lato"/>
                <a:sym typeface="Lato"/>
              </a:rPr>
              <a:t>3:00</a:t>
            </a:r>
            <a:endParaRPr/>
          </a:p>
        </p:txBody>
      </p:sp>
      <p:grpSp>
        <p:nvGrpSpPr>
          <p:cNvPr id="1287" name="Google Shape;1287;p44"/>
          <p:cNvGrpSpPr/>
          <p:nvPr/>
        </p:nvGrpSpPr>
        <p:grpSpPr>
          <a:xfrm>
            <a:off x="21922690" y="10842237"/>
            <a:ext cx="1720574" cy="1959113"/>
            <a:chOff x="21922690" y="11086899"/>
            <a:chExt cx="1720574" cy="1959113"/>
          </a:xfrm>
        </p:grpSpPr>
        <p:sp>
          <p:nvSpPr>
            <p:cNvPr id="1288" name="Google Shape;1288;p44"/>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289" name="Google Shape;1289;p44"/>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1290" name="Google Shape;1290;p44"/>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sp>
        <p:nvSpPr>
          <p:cNvPr id="1291" name="Google Shape;1291;p44"/>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2" name="Google Shape;1292;p44"/>
          <p:cNvSpPr txBox="1"/>
          <p:nvPr/>
        </p:nvSpPr>
        <p:spPr>
          <a:xfrm>
            <a:off x="3501121" y="4522482"/>
            <a:ext cx="601721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000"/>
              <a:buFont typeface="Roboto"/>
              <a:buNone/>
            </a:pPr>
            <a:r>
              <a:rPr b="1" i="0" lang="es-CO" sz="4000" u="none" cap="none" strike="noStrike">
                <a:solidFill>
                  <a:srgbClr val="C00000"/>
                </a:solidFill>
                <a:latin typeface="Roboto"/>
                <a:ea typeface="Roboto"/>
                <a:cs typeface="Roboto"/>
                <a:sym typeface="Roboto"/>
              </a:rPr>
              <a:t>SOLUCIÓN</a:t>
            </a:r>
            <a:endParaRPr/>
          </a:p>
        </p:txBody>
      </p:sp>
      <p:sp>
        <p:nvSpPr>
          <p:cNvPr id="1293" name="Google Shape;1293;p44"/>
          <p:cNvSpPr txBox="1"/>
          <p:nvPr/>
        </p:nvSpPr>
        <p:spPr>
          <a:xfrm>
            <a:off x="3242273" y="6173682"/>
            <a:ext cx="6534915"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r>
              <a:rPr lang="es-CO" sz="4000">
                <a:solidFill>
                  <a:srgbClr val="000000"/>
                </a:solidFill>
                <a:latin typeface="Consolas"/>
                <a:ea typeface="Consolas"/>
                <a:cs typeface="Consolas"/>
                <a:sym typeface="Consolas"/>
              </a:rPr>
              <a:t> rental_duration, AVG(replacement_cost) </a:t>
            </a:r>
            <a:r>
              <a:rPr b="1" lang="es-CO" sz="4000">
                <a:solidFill>
                  <a:srgbClr val="C00000"/>
                </a:solidFill>
                <a:latin typeface="Consolas"/>
                <a:ea typeface="Consolas"/>
                <a:cs typeface="Consolas"/>
                <a:sym typeface="Consolas"/>
              </a:rPr>
              <a:t>FROM</a:t>
            </a:r>
            <a:r>
              <a:rPr lang="es-CO" sz="4000">
                <a:solidFill>
                  <a:srgbClr val="000000"/>
                </a:solidFill>
                <a:latin typeface="Consolas"/>
                <a:ea typeface="Consolas"/>
                <a:cs typeface="Consolas"/>
                <a:sym typeface="Consolas"/>
              </a:rPr>
              <a:t> film </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GROUP BY</a:t>
            </a:r>
            <a:r>
              <a:rPr lang="es-CO" sz="4000">
                <a:solidFill>
                  <a:srgbClr val="000000"/>
                </a:solidFill>
                <a:latin typeface="Consolas"/>
                <a:ea typeface="Consolas"/>
                <a:cs typeface="Consolas"/>
                <a:sym typeface="Consolas"/>
              </a:rPr>
              <a:t> rental_duration</a:t>
            </a:r>
            <a:endParaRPr b="0" i="0" sz="4000" u="none" cap="none">
              <a:solidFill>
                <a:srgbClr val="000000"/>
              </a:solidFill>
              <a:latin typeface="Consolas"/>
              <a:ea typeface="Consolas"/>
              <a:cs typeface="Consolas"/>
              <a:sym typeface="Consolas"/>
            </a:endParaRPr>
          </a:p>
        </p:txBody>
      </p:sp>
      <p:grpSp>
        <p:nvGrpSpPr>
          <p:cNvPr id="1294" name="Google Shape;1294;p44"/>
          <p:cNvGrpSpPr/>
          <p:nvPr/>
        </p:nvGrpSpPr>
        <p:grpSpPr>
          <a:xfrm>
            <a:off x="4409693" y="11911524"/>
            <a:ext cx="1647445" cy="1489991"/>
            <a:chOff x="7210805" y="4564306"/>
            <a:chExt cx="2904485" cy="2754985"/>
          </a:xfrm>
        </p:grpSpPr>
        <p:pic>
          <p:nvPicPr>
            <p:cNvPr id="1295" name="Google Shape;1295;p44"/>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1296" name="Google Shape;1296;p44"/>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7">
                                            <p:txEl>
                                              <p:pRg end="0" st="0"/>
                                            </p:txEl>
                                          </p:spTgt>
                                        </p:tgtEl>
                                        <p:attrNameLst>
                                          <p:attrName>style.visibility</p:attrName>
                                        </p:attrNameLst>
                                      </p:cBhvr>
                                      <p:to>
                                        <p:strVal val="visible"/>
                                      </p:to>
                                    </p:set>
                                    <p:animEffect filter="fade" transition="in">
                                      <p:cBhvr>
                                        <p:cTn dur="500"/>
                                        <p:tgtEl>
                                          <p:spTgt spid="1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500"/>
                                        <p:tgtEl>
                                          <p:spTgt spid="1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xEl>
                                              <p:pRg end="0" st="0"/>
                                            </p:txEl>
                                          </p:spTgt>
                                        </p:tgtEl>
                                        <p:attrNameLst>
                                          <p:attrName>style.visibility</p:attrName>
                                        </p:attrNameLst>
                                      </p:cBhvr>
                                      <p:to>
                                        <p:strVal val="visible"/>
                                      </p:to>
                                    </p:set>
                                    <p:animEffect filter="fade" transition="in">
                                      <p:cBhvr>
                                        <p:cTn dur="500"/>
                                        <p:tgtEl>
                                          <p:spTgt spid="12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xEl>
                                              <p:pRg end="1" st="1"/>
                                            </p:txEl>
                                          </p:spTgt>
                                        </p:tgtEl>
                                        <p:attrNameLst>
                                          <p:attrName>style.visibility</p:attrName>
                                        </p:attrNameLst>
                                      </p:cBhvr>
                                      <p:to>
                                        <p:strVal val="visible"/>
                                      </p:to>
                                    </p:set>
                                    <p:animEffect filter="fade" transition="in">
                                      <p:cBhvr>
                                        <p:cTn dur="500"/>
                                        <p:tgtEl>
                                          <p:spTgt spid="12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500"/>
                                        <p:tgtEl>
                                          <p:spTgt spid="1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500"/>
                                        <p:tgtEl>
                                          <p:spTgt spid="1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5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0" name="Shape 1300"/>
        <p:cNvGrpSpPr/>
        <p:nvPr/>
      </p:nvGrpSpPr>
      <p:grpSpPr>
        <a:xfrm>
          <a:off x="0" y="0"/>
          <a:ext cx="0" cy="0"/>
          <a:chOff x="0" y="0"/>
          <a:chExt cx="0" cy="0"/>
        </a:xfrm>
      </p:grpSpPr>
      <p:pic>
        <p:nvPicPr>
          <p:cNvPr id="1301" name="Google Shape;1301;p45"/>
          <p:cNvPicPr preferRelativeResize="0"/>
          <p:nvPr/>
        </p:nvPicPr>
        <p:blipFill rotWithShape="1">
          <a:blip r:embed="rId4">
            <a:alphaModFix/>
          </a:blip>
          <a:srcRect b="0" l="0" r="0" t="0"/>
          <a:stretch/>
        </p:blipFill>
        <p:spPr>
          <a:xfrm>
            <a:off x="2447612" y="6072354"/>
            <a:ext cx="19389499" cy="6913395"/>
          </a:xfrm>
          <a:prstGeom prst="rect">
            <a:avLst/>
          </a:prstGeom>
          <a:noFill/>
          <a:ln>
            <a:noFill/>
          </a:ln>
        </p:spPr>
      </p:pic>
      <p:sp>
        <p:nvSpPr>
          <p:cNvPr id="1302" name="Google Shape;1302;p45"/>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Consolas"/>
              <a:buNone/>
            </a:pPr>
            <a:r>
              <a:rPr lang="es-CO">
                <a:latin typeface="Consolas"/>
                <a:ea typeface="Consolas"/>
                <a:cs typeface="Consolas"/>
                <a:sym typeface="Consolas"/>
              </a:rPr>
              <a:t>HAVING</a:t>
            </a:r>
            <a:endParaRPr/>
          </a:p>
        </p:txBody>
      </p:sp>
      <p:sp>
        <p:nvSpPr>
          <p:cNvPr id="1303" name="Google Shape;1303;p45"/>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304" name="Google Shape;1304;p45"/>
          <p:cNvSpPr txBox="1"/>
          <p:nvPr/>
        </p:nvSpPr>
        <p:spPr>
          <a:xfrm>
            <a:off x="3168502" y="3314314"/>
            <a:ext cx="18011554" cy="3650408"/>
          </a:xfrm>
          <a:prstGeom prst="rect">
            <a:avLst/>
          </a:prstGeom>
          <a:noFill/>
          <a:ln>
            <a:noFill/>
          </a:ln>
        </p:spPr>
        <p:txBody>
          <a:bodyPr anchorCtr="0" anchor="t" bIns="45700" lIns="91425" spcFirstLastPara="1" rIns="91425" wrap="square" tIns="45700">
            <a:noAutofit/>
          </a:bodyPr>
          <a:lstStyle/>
          <a:p>
            <a:pPr indent="-457200" lvl="0" marL="457200" marR="0" rtl="0" algn="l">
              <a:lnSpc>
                <a:spcPct val="110000"/>
              </a:lnSpc>
              <a:spcBef>
                <a:spcPts val="0"/>
              </a:spcBef>
              <a:spcAft>
                <a:spcPts val="0"/>
              </a:spcAft>
              <a:buClr>
                <a:schemeClr val="dk1"/>
              </a:buClr>
              <a:buSzPts val="4400"/>
              <a:buFont typeface="Arial"/>
              <a:buChar char="•"/>
            </a:pPr>
            <a:r>
              <a:rPr lang="es-CO" sz="4400">
                <a:solidFill>
                  <a:schemeClr val="dk1"/>
                </a:solidFill>
                <a:latin typeface="Lato"/>
                <a:ea typeface="Lato"/>
                <a:cs typeface="Lato"/>
                <a:sym typeface="Lato"/>
              </a:rPr>
              <a:t>Es la instrucción que nos permite filtrar después de haber hecho una agregación.</a:t>
            </a:r>
            <a:endParaRPr/>
          </a:p>
          <a:p>
            <a:pPr indent="-457200" lvl="0" marL="457200" marR="0" rtl="0" algn="l">
              <a:lnSpc>
                <a:spcPct val="110000"/>
              </a:lnSpc>
              <a:spcBef>
                <a:spcPts val="2000"/>
              </a:spcBef>
              <a:spcAft>
                <a:spcPts val="0"/>
              </a:spcAft>
              <a:buClr>
                <a:schemeClr val="dk1"/>
              </a:buClr>
              <a:buSzPts val="4400"/>
              <a:buFont typeface="Arial"/>
              <a:buChar char="•"/>
            </a:pPr>
            <a:r>
              <a:rPr lang="es-CO" sz="4400">
                <a:solidFill>
                  <a:schemeClr val="dk1"/>
                </a:solidFill>
                <a:latin typeface="Lato"/>
                <a:ea typeface="Lato"/>
                <a:cs typeface="Lato"/>
                <a:sym typeface="Lato"/>
              </a:rPr>
              <a:t>En un HAVING, la </a:t>
            </a:r>
            <a:r>
              <a:rPr b="1" lang="es-CO" sz="4400">
                <a:solidFill>
                  <a:schemeClr val="dk1"/>
                </a:solidFill>
                <a:latin typeface="Lato"/>
                <a:ea typeface="Lato"/>
                <a:cs typeface="Lato"/>
                <a:sym typeface="Lato"/>
              </a:rPr>
              <a:t>condición de filtro </a:t>
            </a:r>
            <a:r>
              <a:rPr lang="es-CO" sz="4400">
                <a:solidFill>
                  <a:schemeClr val="dk1"/>
                </a:solidFill>
                <a:latin typeface="Lato"/>
                <a:ea typeface="Lato"/>
                <a:cs typeface="Lato"/>
                <a:sym typeface="Lato"/>
              </a:rPr>
              <a:t>depende del </a:t>
            </a:r>
            <a:r>
              <a:rPr b="1" lang="es-CO" sz="4400">
                <a:solidFill>
                  <a:schemeClr val="dk1"/>
                </a:solidFill>
                <a:latin typeface="Lato"/>
                <a:ea typeface="Lato"/>
                <a:cs typeface="Lato"/>
                <a:sym typeface="Lato"/>
              </a:rPr>
              <a:t>resultado agregado</a:t>
            </a:r>
            <a:r>
              <a:rPr lang="es-CO" sz="4400">
                <a:solidFill>
                  <a:schemeClr val="dk1"/>
                </a:solidFill>
                <a:latin typeface="Lato"/>
                <a:ea typeface="Lato"/>
                <a:cs typeface="Lato"/>
                <a:sym typeface="Lato"/>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8" name="Shape 1308"/>
        <p:cNvGrpSpPr/>
        <p:nvPr/>
      </p:nvGrpSpPr>
      <p:grpSpPr>
        <a:xfrm>
          <a:off x="0" y="0"/>
          <a:ext cx="0" cy="0"/>
          <a:chOff x="0" y="0"/>
          <a:chExt cx="0" cy="0"/>
        </a:xfrm>
      </p:grpSpPr>
      <p:pic>
        <p:nvPicPr>
          <p:cNvPr id="1309" name="Google Shape;1309;p46"/>
          <p:cNvPicPr preferRelativeResize="0"/>
          <p:nvPr/>
        </p:nvPicPr>
        <p:blipFill rotWithShape="1">
          <a:blip r:embed="rId4">
            <a:alphaModFix/>
          </a:blip>
          <a:srcRect b="0" l="0" r="0" t="0"/>
          <a:stretch/>
        </p:blipFill>
        <p:spPr>
          <a:xfrm>
            <a:off x="2447612" y="6072354"/>
            <a:ext cx="19389499" cy="6913395"/>
          </a:xfrm>
          <a:prstGeom prst="rect">
            <a:avLst/>
          </a:prstGeom>
          <a:noFill/>
          <a:ln>
            <a:noFill/>
          </a:ln>
        </p:spPr>
      </p:pic>
      <p:sp>
        <p:nvSpPr>
          <p:cNvPr id="1310" name="Google Shape;1310;p46"/>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Consolas"/>
              <a:buNone/>
            </a:pPr>
            <a:r>
              <a:rPr lang="es-CO">
                <a:latin typeface="Consolas"/>
                <a:ea typeface="Consolas"/>
                <a:cs typeface="Consolas"/>
                <a:sym typeface="Consolas"/>
              </a:rPr>
              <a:t>HAVING</a:t>
            </a:r>
            <a:endParaRPr/>
          </a:p>
        </p:txBody>
      </p:sp>
      <p:sp>
        <p:nvSpPr>
          <p:cNvPr id="1311" name="Google Shape;1311;p46"/>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312" name="Google Shape;1312;p46"/>
          <p:cNvSpPr txBox="1"/>
          <p:nvPr/>
        </p:nvSpPr>
        <p:spPr>
          <a:xfrm>
            <a:off x="3825558" y="3053331"/>
            <a:ext cx="18011553" cy="3347070"/>
          </a:xfrm>
          <a:prstGeom prst="rect">
            <a:avLst/>
          </a:prstGeom>
          <a:noFill/>
          <a:ln>
            <a:noFill/>
          </a:ln>
        </p:spPr>
        <p:txBody>
          <a:bodyPr anchorCtr="0" anchor="t" bIns="45700" lIns="91425" spcFirstLastPara="1" rIns="91425" wrap="square" tIns="45700">
            <a:spAutoFit/>
          </a:bodyPr>
          <a:lstStyle/>
          <a:p>
            <a:pPr indent="-742950" lvl="0" marL="742950" marR="0" rtl="0" algn="l">
              <a:lnSpc>
                <a:spcPct val="150000"/>
              </a:lnSpc>
              <a:spcBef>
                <a:spcPts val="0"/>
              </a:spcBef>
              <a:spcAft>
                <a:spcPts val="0"/>
              </a:spcAft>
              <a:buClr>
                <a:srgbClr val="FF2F92"/>
              </a:buClr>
              <a:buSzPts val="3600"/>
              <a:buFont typeface="Calibri"/>
              <a:buAutoNum type="arabicPeriod"/>
            </a:pPr>
            <a:r>
              <a:rPr b="1" lang="es-CO" sz="3600">
                <a:solidFill>
                  <a:srgbClr val="525252"/>
                </a:solidFill>
                <a:latin typeface="Arial"/>
                <a:ea typeface="Arial"/>
                <a:cs typeface="Arial"/>
                <a:sym typeface="Arial"/>
              </a:rPr>
              <a:t>Primero</a:t>
            </a:r>
            <a:r>
              <a:rPr lang="es-CO" sz="3600">
                <a:solidFill>
                  <a:srgbClr val="525252"/>
                </a:solidFill>
                <a:latin typeface="Arial"/>
                <a:ea typeface="Arial"/>
                <a:cs typeface="Arial"/>
                <a:sym typeface="Arial"/>
              </a:rPr>
              <a:t> </a:t>
            </a:r>
            <a:r>
              <a:rPr b="1" lang="es-CO" sz="3600">
                <a:solidFill>
                  <a:srgbClr val="525252"/>
                </a:solidFill>
                <a:latin typeface="Arial"/>
                <a:ea typeface="Arial"/>
                <a:cs typeface="Arial"/>
                <a:sym typeface="Arial"/>
              </a:rPr>
              <a:t>filtra las filas </a:t>
            </a:r>
            <a:r>
              <a:rPr lang="es-CO" sz="3600">
                <a:solidFill>
                  <a:srgbClr val="525252"/>
                </a:solidFill>
                <a:latin typeface="Arial"/>
                <a:ea typeface="Arial"/>
                <a:cs typeface="Arial"/>
                <a:sym typeface="Arial"/>
              </a:rPr>
              <a:t>que no sean Google, Apple y Tesla</a:t>
            </a:r>
            <a:endParaRPr/>
          </a:p>
          <a:p>
            <a:pPr indent="-742950" lvl="0" marL="742950" marR="0" rtl="0" algn="l">
              <a:lnSpc>
                <a:spcPct val="150000"/>
              </a:lnSpc>
              <a:spcBef>
                <a:spcPts val="0"/>
              </a:spcBef>
              <a:spcAft>
                <a:spcPts val="0"/>
              </a:spcAft>
              <a:buClr>
                <a:srgbClr val="FF2F92"/>
              </a:buClr>
              <a:buSzPts val="3600"/>
              <a:buFont typeface="Calibri"/>
              <a:buAutoNum type="arabicPeriod"/>
            </a:pPr>
            <a:r>
              <a:rPr b="1" lang="es-CO" sz="3600">
                <a:solidFill>
                  <a:srgbClr val="525252"/>
                </a:solidFill>
                <a:latin typeface="Arial"/>
                <a:ea typeface="Arial"/>
                <a:cs typeface="Arial"/>
                <a:sym typeface="Arial"/>
              </a:rPr>
              <a:t>Agrupa</a:t>
            </a:r>
            <a:r>
              <a:rPr lang="es-CO" sz="3600">
                <a:solidFill>
                  <a:srgbClr val="525252"/>
                </a:solidFill>
                <a:latin typeface="Arial"/>
                <a:ea typeface="Arial"/>
                <a:cs typeface="Arial"/>
                <a:sym typeface="Arial"/>
              </a:rPr>
              <a:t> los registros por empresa</a:t>
            </a:r>
            <a:endParaRPr/>
          </a:p>
          <a:p>
            <a:pPr indent="-742950" lvl="0" marL="742950" marR="0" rtl="0" algn="l">
              <a:lnSpc>
                <a:spcPct val="150000"/>
              </a:lnSpc>
              <a:spcBef>
                <a:spcPts val="0"/>
              </a:spcBef>
              <a:spcAft>
                <a:spcPts val="0"/>
              </a:spcAft>
              <a:buClr>
                <a:srgbClr val="FF2F92"/>
              </a:buClr>
              <a:buSzPts val="3600"/>
              <a:buFont typeface="Arial"/>
              <a:buAutoNum type="arabicPeriod"/>
            </a:pPr>
            <a:r>
              <a:rPr b="1" lang="es-CO" sz="3600">
                <a:solidFill>
                  <a:srgbClr val="525252"/>
                </a:solidFill>
                <a:latin typeface="Arial"/>
                <a:ea typeface="Arial"/>
                <a:cs typeface="Arial"/>
                <a:sym typeface="Arial"/>
              </a:rPr>
              <a:t>Suma</a:t>
            </a:r>
            <a:r>
              <a:rPr lang="es-CO" sz="3600">
                <a:solidFill>
                  <a:srgbClr val="525252"/>
                </a:solidFill>
                <a:latin typeface="Arial"/>
                <a:ea typeface="Arial"/>
                <a:cs typeface="Arial"/>
                <a:sym typeface="Arial"/>
              </a:rPr>
              <a:t> las ventas de cada grupo</a:t>
            </a:r>
            <a:endParaRPr/>
          </a:p>
          <a:p>
            <a:pPr indent="-742950" lvl="0" marL="742950" marR="0" rtl="0" algn="l">
              <a:lnSpc>
                <a:spcPct val="150000"/>
              </a:lnSpc>
              <a:spcBef>
                <a:spcPts val="0"/>
              </a:spcBef>
              <a:spcAft>
                <a:spcPts val="0"/>
              </a:spcAft>
              <a:buClr>
                <a:srgbClr val="FF2F92"/>
              </a:buClr>
              <a:buSzPts val="3600"/>
              <a:buFont typeface="Arial"/>
              <a:buAutoNum type="arabicPeriod"/>
            </a:pPr>
            <a:r>
              <a:rPr b="1" lang="es-CO" sz="3600">
                <a:solidFill>
                  <a:srgbClr val="525252"/>
                </a:solidFill>
                <a:latin typeface="Arial"/>
                <a:ea typeface="Arial"/>
                <a:cs typeface="Arial"/>
                <a:sym typeface="Arial"/>
              </a:rPr>
              <a:t>Filtra los grupos </a:t>
            </a:r>
            <a:r>
              <a:rPr lang="es-CO" sz="3600">
                <a:solidFill>
                  <a:srgbClr val="525252"/>
                </a:solidFill>
                <a:latin typeface="Arial"/>
                <a:ea typeface="Arial"/>
                <a:cs typeface="Arial"/>
                <a:sym typeface="Arial"/>
              </a:rPr>
              <a:t>por su total de ventas</a:t>
            </a:r>
            <a:endParaRPr sz="3600">
              <a:solidFill>
                <a:srgbClr val="52525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xEl>
                                              <p:pRg end="0" st="0"/>
                                            </p:txEl>
                                          </p:spTgt>
                                        </p:tgtEl>
                                        <p:attrNameLst>
                                          <p:attrName>style.visibility</p:attrName>
                                        </p:attrNameLst>
                                      </p:cBhvr>
                                      <p:to>
                                        <p:strVal val="visible"/>
                                      </p:to>
                                    </p:set>
                                    <p:animEffect filter="fade" transition="in">
                                      <p:cBhvr>
                                        <p:cTn dur="500"/>
                                        <p:tgtEl>
                                          <p:spTgt spid="13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xEl>
                                              <p:pRg end="1" st="1"/>
                                            </p:txEl>
                                          </p:spTgt>
                                        </p:tgtEl>
                                        <p:attrNameLst>
                                          <p:attrName>style.visibility</p:attrName>
                                        </p:attrNameLst>
                                      </p:cBhvr>
                                      <p:to>
                                        <p:strVal val="visible"/>
                                      </p:to>
                                    </p:set>
                                    <p:animEffect filter="fade" transition="in">
                                      <p:cBhvr>
                                        <p:cTn dur="500"/>
                                        <p:tgtEl>
                                          <p:spTgt spid="13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xEl>
                                              <p:pRg end="2" st="2"/>
                                            </p:txEl>
                                          </p:spTgt>
                                        </p:tgtEl>
                                        <p:attrNameLst>
                                          <p:attrName>style.visibility</p:attrName>
                                        </p:attrNameLst>
                                      </p:cBhvr>
                                      <p:to>
                                        <p:strVal val="visible"/>
                                      </p:to>
                                    </p:set>
                                    <p:animEffect filter="fade" transition="in">
                                      <p:cBhvr>
                                        <p:cTn dur="500"/>
                                        <p:tgtEl>
                                          <p:spTgt spid="13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xEl>
                                              <p:pRg end="3" st="3"/>
                                            </p:txEl>
                                          </p:spTgt>
                                        </p:tgtEl>
                                        <p:attrNameLst>
                                          <p:attrName>style.visibility</p:attrName>
                                        </p:attrNameLst>
                                      </p:cBhvr>
                                      <p:to>
                                        <p:strVal val="visible"/>
                                      </p:to>
                                    </p:set>
                                    <p:animEffect filter="fade" transition="in">
                                      <p:cBhvr>
                                        <p:cTn dur="500"/>
                                        <p:tgtEl>
                                          <p:spTgt spid="131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6" name="Shape 1316"/>
        <p:cNvGrpSpPr/>
        <p:nvPr/>
      </p:nvGrpSpPr>
      <p:grpSpPr>
        <a:xfrm>
          <a:off x="0" y="0"/>
          <a:ext cx="0" cy="0"/>
          <a:chOff x="0" y="0"/>
          <a:chExt cx="0" cy="0"/>
        </a:xfrm>
      </p:grpSpPr>
      <p:sp>
        <p:nvSpPr>
          <p:cNvPr id="1317" name="Google Shape;1317;p47"/>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18" name="Google Shape;1318;p47"/>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19" name="Google Shape;1319;p47"/>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Desafío 4.</a:t>
            </a:r>
            <a:endParaRPr sz="7200">
              <a:solidFill>
                <a:schemeClr val="dk1"/>
              </a:solidFill>
              <a:latin typeface="Roboto"/>
              <a:ea typeface="Roboto"/>
              <a:cs typeface="Roboto"/>
              <a:sym typeface="Roboto"/>
            </a:endParaRPr>
          </a:p>
        </p:txBody>
      </p:sp>
      <p:sp>
        <p:nvSpPr>
          <p:cNvPr id="1320" name="Google Shape;1320;p47"/>
          <p:cNvSpPr txBox="1"/>
          <p:nvPr>
            <p:ph idx="1" type="body"/>
          </p:nvPr>
        </p:nvSpPr>
        <p:spPr>
          <a:xfrm>
            <a:off x="12379841" y="3444159"/>
            <a:ext cx="10559671" cy="2399884"/>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1. ¿Cuáles son los IDs de los clientes que han gastado más de $110 con el agente de ventas (staff member) 2?</a:t>
            </a:r>
            <a:endParaRPr/>
          </a:p>
        </p:txBody>
      </p:sp>
      <p:sp>
        <p:nvSpPr>
          <p:cNvPr id="1321" name="Google Shape;1321;p47"/>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10:00</a:t>
            </a:r>
            <a:endParaRPr/>
          </a:p>
        </p:txBody>
      </p:sp>
      <p:grpSp>
        <p:nvGrpSpPr>
          <p:cNvPr id="1322" name="Google Shape;1322;p47"/>
          <p:cNvGrpSpPr/>
          <p:nvPr/>
        </p:nvGrpSpPr>
        <p:grpSpPr>
          <a:xfrm>
            <a:off x="21922690" y="10842237"/>
            <a:ext cx="1720574" cy="1959113"/>
            <a:chOff x="21922690" y="11086899"/>
            <a:chExt cx="1720574" cy="1959113"/>
          </a:xfrm>
        </p:grpSpPr>
        <p:sp>
          <p:nvSpPr>
            <p:cNvPr id="1323" name="Google Shape;1323;p47"/>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24" name="Google Shape;1324;p47"/>
            <p:cNvPicPr preferRelativeResize="0"/>
            <p:nvPr/>
          </p:nvPicPr>
          <p:blipFill rotWithShape="1">
            <a:blip r:embed="rId4">
              <a:alphaModFix/>
            </a:blip>
            <a:srcRect b="0" l="0" r="0" t="0"/>
            <a:stretch/>
          </p:blipFill>
          <p:spPr>
            <a:xfrm>
              <a:off x="21922690" y="11086899"/>
              <a:ext cx="1720574" cy="1720574"/>
            </a:xfrm>
            <a:prstGeom prst="rect">
              <a:avLst/>
            </a:prstGeom>
            <a:noFill/>
            <a:ln>
              <a:noFill/>
            </a:ln>
          </p:spPr>
        </p:pic>
      </p:grpSp>
      <p:sp>
        <p:nvSpPr>
          <p:cNvPr id="1325" name="Google Shape;1325;p47"/>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pSp>
        <p:nvGrpSpPr>
          <p:cNvPr id="1326" name="Google Shape;1326;p47"/>
          <p:cNvGrpSpPr/>
          <p:nvPr/>
        </p:nvGrpSpPr>
        <p:grpSpPr>
          <a:xfrm>
            <a:off x="4409693" y="11911524"/>
            <a:ext cx="1647445" cy="1489991"/>
            <a:chOff x="7210805" y="4564306"/>
            <a:chExt cx="2904485" cy="2754985"/>
          </a:xfrm>
        </p:grpSpPr>
        <p:pic>
          <p:nvPicPr>
            <p:cNvPr id="1327" name="Google Shape;1327;p47"/>
            <p:cNvPicPr preferRelativeResize="0"/>
            <p:nvPr/>
          </p:nvPicPr>
          <p:blipFill rotWithShape="1">
            <a:blip r:embed="rId5">
              <a:alphaModFix/>
            </a:blip>
            <a:srcRect b="0" l="0" r="0" t="0"/>
            <a:stretch/>
          </p:blipFill>
          <p:spPr>
            <a:xfrm>
              <a:off x="7210805" y="4564306"/>
              <a:ext cx="2754985" cy="2754985"/>
            </a:xfrm>
            <a:prstGeom prst="rect">
              <a:avLst/>
            </a:prstGeom>
            <a:noFill/>
            <a:ln>
              <a:noFill/>
            </a:ln>
          </p:spPr>
        </p:pic>
        <p:pic>
          <p:nvPicPr>
            <p:cNvPr id="1328" name="Google Shape;1328;p47"/>
            <p:cNvPicPr preferRelativeResize="0"/>
            <p:nvPr/>
          </p:nvPicPr>
          <p:blipFill rotWithShape="1">
            <a:blip r:embed="rId6">
              <a:alphaModFix/>
            </a:blip>
            <a:srcRect b="0" l="0" r="0" t="0"/>
            <a:stretch/>
          </p:blipFill>
          <p:spPr>
            <a:xfrm>
              <a:off x="8769593" y="5973594"/>
              <a:ext cx="1345697" cy="1345697"/>
            </a:xfrm>
            <a:prstGeom prst="rect">
              <a:avLst/>
            </a:prstGeom>
            <a:noFill/>
            <a:ln>
              <a:noFill/>
            </a:ln>
          </p:spPr>
        </p:pic>
      </p:grpSp>
      <p:grpSp>
        <p:nvGrpSpPr>
          <p:cNvPr id="1329" name="Google Shape;1329;p47"/>
          <p:cNvGrpSpPr/>
          <p:nvPr/>
        </p:nvGrpSpPr>
        <p:grpSpPr>
          <a:xfrm>
            <a:off x="12379841" y="5844043"/>
            <a:ext cx="3980585" cy="1230796"/>
            <a:chOff x="12889395" y="6402456"/>
            <a:chExt cx="3980585" cy="1230796"/>
          </a:xfrm>
        </p:grpSpPr>
        <p:sp>
          <p:nvSpPr>
            <p:cNvPr id="1330" name="Google Shape;1330;p47"/>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331" name="Google Shape;1331;p47"/>
            <p:cNvGrpSpPr/>
            <p:nvPr/>
          </p:nvGrpSpPr>
          <p:grpSpPr>
            <a:xfrm>
              <a:off x="12889395" y="6402456"/>
              <a:ext cx="1230796" cy="1230796"/>
              <a:chOff x="12889395" y="6402456"/>
              <a:chExt cx="1689652" cy="1689652"/>
            </a:xfrm>
          </p:grpSpPr>
          <p:sp>
            <p:nvSpPr>
              <p:cNvPr id="1332" name="Google Shape;1332;p47"/>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333" name="Google Shape;1333;p47"/>
              <p:cNvPicPr preferRelativeResize="0"/>
              <p:nvPr/>
            </p:nvPicPr>
            <p:blipFill rotWithShape="1">
              <a:blip r:embed="rId7">
                <a:alphaModFix/>
              </a:blip>
              <a:srcRect b="0" l="0" r="0" t="0"/>
              <a:stretch/>
            </p:blipFill>
            <p:spPr>
              <a:xfrm>
                <a:off x="12997069" y="6510130"/>
                <a:ext cx="1474304" cy="1474304"/>
              </a:xfrm>
              <a:prstGeom prst="rect">
                <a:avLst/>
              </a:prstGeom>
              <a:noFill/>
              <a:ln>
                <a:noFill/>
              </a:ln>
            </p:spPr>
          </p:pic>
        </p:grpSp>
        <p:sp>
          <p:nvSpPr>
            <p:cNvPr id="1334" name="Google Shape;1334;p47"/>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ato"/>
                <a:buNone/>
              </a:pPr>
              <a:r>
                <a:rPr b="0" i="0" lang="es-CO" sz="4000" u="none" cap="none" strike="noStrike">
                  <a:solidFill>
                    <a:srgbClr val="FFFFFF"/>
                  </a:solidFill>
                  <a:latin typeface="Lato"/>
                  <a:ea typeface="Lato"/>
                  <a:cs typeface="Lato"/>
                  <a:sym typeface="Lato"/>
                </a:rPr>
                <a:t>PISTAS</a:t>
              </a:r>
              <a:endParaRPr b="0" i="0" sz="4000" u="none" cap="none" strike="noStrike">
                <a:solidFill>
                  <a:srgbClr val="FFFFFF"/>
                </a:solidFill>
                <a:latin typeface="Lato"/>
                <a:ea typeface="Lato"/>
                <a:cs typeface="Lato"/>
                <a:sym typeface="Lato"/>
              </a:endParaRPr>
            </a:p>
          </p:txBody>
        </p:sp>
        <p:sp>
          <p:nvSpPr>
            <p:cNvPr id="1335" name="Google Shape;1335;p47"/>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336" name="Google Shape;1336;p47"/>
          <p:cNvSpPr txBox="1"/>
          <p:nvPr/>
        </p:nvSpPr>
        <p:spPr>
          <a:xfrm>
            <a:off x="13606880" y="7606819"/>
            <a:ext cx="9332632" cy="3937652"/>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rgbClr val="000000"/>
              </a:buClr>
              <a:buSzPts val="4400"/>
              <a:buFont typeface="Courier New"/>
              <a:buChar char="o"/>
            </a:pPr>
            <a:r>
              <a:rPr b="0" i="0" lang="es-CO" sz="4400" u="none" cap="none" strike="noStrike">
                <a:solidFill>
                  <a:srgbClr val="000000"/>
                </a:solidFill>
                <a:latin typeface="Lato"/>
                <a:ea typeface="Lato"/>
                <a:cs typeface="Lato"/>
                <a:sym typeface="Lato"/>
              </a:rPr>
              <a:t>Utiliza la tabla </a:t>
            </a:r>
            <a:r>
              <a:rPr b="1" i="0" lang="es-CO" sz="4400" u="none" cap="none" strike="noStrike">
                <a:solidFill>
                  <a:srgbClr val="000000"/>
                </a:solidFill>
                <a:latin typeface="Lato"/>
                <a:ea typeface="Lato"/>
                <a:cs typeface="Lato"/>
                <a:sym typeface="Lato"/>
              </a:rPr>
              <a:t>payment</a:t>
            </a:r>
            <a:endParaRPr b="1" i="0" sz="4400" u="none" cap="none" strike="noStrike">
              <a:solidFill>
                <a:srgbClr val="000000"/>
              </a:solidFill>
              <a:latin typeface="Lato"/>
              <a:ea typeface="Lato"/>
              <a:cs typeface="Lato"/>
              <a:sym typeface="Lato"/>
            </a:endParaRPr>
          </a:p>
          <a:p>
            <a:pPr indent="-457200" lvl="0" marL="457200" marR="0" rtl="0" algn="just">
              <a:lnSpc>
                <a:spcPct val="100000"/>
              </a:lnSpc>
              <a:spcBef>
                <a:spcPts val="3200"/>
              </a:spcBef>
              <a:spcAft>
                <a:spcPts val="0"/>
              </a:spcAft>
              <a:buClr>
                <a:srgbClr val="000000"/>
              </a:buClr>
              <a:buSzPts val="4400"/>
              <a:buFont typeface="Courier New"/>
              <a:buChar char="o"/>
            </a:pPr>
            <a:r>
              <a:rPr b="0" i="0" lang="es-CO" sz="4400" u="none" cap="none" strike="noStrike">
                <a:solidFill>
                  <a:srgbClr val="000000"/>
                </a:solidFill>
                <a:latin typeface="Lato"/>
                <a:ea typeface="Lato"/>
                <a:cs typeface="Lato"/>
                <a:sym typeface="Lato"/>
              </a:rPr>
              <a:t>Tendrás que utilizar </a:t>
            </a:r>
            <a:r>
              <a:rPr b="1" lang="es-CO" sz="4400">
                <a:solidFill>
                  <a:srgbClr val="C11C3F"/>
                </a:solidFill>
                <a:latin typeface="Lato"/>
                <a:ea typeface="Lato"/>
                <a:cs typeface="Lato"/>
                <a:sym typeface="Lato"/>
              </a:rPr>
              <a:t>WHERE</a:t>
            </a:r>
            <a:r>
              <a:rPr b="0" i="0" lang="es-CO" sz="4400" u="none" cap="none" strike="noStrike">
                <a:solidFill>
                  <a:srgbClr val="000000"/>
                </a:solidFill>
                <a:latin typeface="Lato"/>
                <a:ea typeface="Lato"/>
                <a:cs typeface="Lato"/>
                <a:sym typeface="Lato"/>
              </a:rPr>
              <a:t> para filtrar</a:t>
            </a:r>
            <a:r>
              <a:rPr b="0" i="0" lang="es-CO" sz="4400" u="none" cap="none" strike="noStrike">
                <a:solidFill>
                  <a:srgbClr val="000000"/>
                </a:solidFill>
                <a:latin typeface="Lato"/>
                <a:ea typeface="Lato"/>
                <a:cs typeface="Lato"/>
                <a:sym typeface="Lato"/>
              </a:rPr>
              <a:t> según el </a:t>
            </a:r>
            <a:r>
              <a:rPr lang="es-CO" sz="4400">
                <a:solidFill>
                  <a:srgbClr val="000000"/>
                </a:solidFill>
                <a:latin typeface="Lato"/>
                <a:ea typeface="Lato"/>
                <a:cs typeface="Lato"/>
                <a:sym typeface="Lato"/>
              </a:rPr>
              <a:t>agente de ventas (staff member) </a:t>
            </a:r>
            <a:r>
              <a:rPr b="0" i="0" lang="es-CO" sz="4400" u="none" cap="none" strike="noStrike">
                <a:solidFill>
                  <a:srgbClr val="000000"/>
                </a:solidFill>
                <a:latin typeface="Lato"/>
                <a:ea typeface="Lato"/>
                <a:cs typeface="Lato"/>
                <a:sym typeface="Lato"/>
              </a:rPr>
              <a:t>y </a:t>
            </a:r>
            <a:r>
              <a:rPr b="1" lang="es-CO" sz="4400">
                <a:solidFill>
                  <a:srgbClr val="C00000"/>
                </a:solidFill>
                <a:latin typeface="Lato"/>
                <a:ea typeface="Lato"/>
                <a:cs typeface="Lato"/>
                <a:sym typeface="Lato"/>
              </a:rPr>
              <a:t>HAVING </a:t>
            </a:r>
            <a:r>
              <a:rPr lang="es-CO" sz="4400">
                <a:solidFill>
                  <a:schemeClr val="dk1"/>
                </a:solidFill>
                <a:latin typeface="Lato"/>
                <a:ea typeface="Lato"/>
                <a:cs typeface="Lato"/>
                <a:sym typeface="Lato"/>
              </a:rPr>
              <a:t>para filtrar según el total de pagos</a:t>
            </a:r>
            <a:endParaRPr i="0" sz="4400" u="none" cap="none" strike="noStrike">
              <a:solidFill>
                <a:schemeClr val="dk1"/>
              </a:solidFill>
              <a:latin typeface="Lato"/>
              <a:ea typeface="Lato"/>
              <a:cs typeface="Lato"/>
              <a:sym typeface="Lato"/>
            </a:endParaRPr>
          </a:p>
        </p:txBody>
      </p:sp>
      <p:sp>
        <p:nvSpPr>
          <p:cNvPr id="1337" name="Google Shape;1337;p47"/>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8" name="Google Shape;1338;p47"/>
          <p:cNvSpPr txBox="1"/>
          <p:nvPr/>
        </p:nvSpPr>
        <p:spPr>
          <a:xfrm>
            <a:off x="3501119" y="3429709"/>
            <a:ext cx="601721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000"/>
              <a:buFont typeface="Roboto"/>
              <a:buNone/>
            </a:pPr>
            <a:r>
              <a:rPr b="1" i="0" lang="es-CO" sz="4000" u="none" cap="none" strike="noStrike">
                <a:solidFill>
                  <a:srgbClr val="C00000"/>
                </a:solidFill>
                <a:latin typeface="Roboto"/>
                <a:ea typeface="Roboto"/>
                <a:cs typeface="Roboto"/>
                <a:sym typeface="Roboto"/>
              </a:rPr>
              <a:t>SOLUCIÓN</a:t>
            </a:r>
            <a:endParaRPr/>
          </a:p>
        </p:txBody>
      </p:sp>
      <p:sp>
        <p:nvSpPr>
          <p:cNvPr id="1339" name="Google Shape;1339;p47"/>
          <p:cNvSpPr txBox="1"/>
          <p:nvPr/>
        </p:nvSpPr>
        <p:spPr>
          <a:xfrm>
            <a:off x="3242272" y="4313361"/>
            <a:ext cx="6534915"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r>
              <a:rPr lang="es-CO" sz="4000">
                <a:solidFill>
                  <a:srgbClr val="000000"/>
                </a:solidFill>
                <a:latin typeface="Consolas"/>
                <a:ea typeface="Consolas"/>
                <a:cs typeface="Consolas"/>
                <a:sym typeface="Consolas"/>
              </a:rPr>
              <a:t> </a:t>
            </a:r>
            <a:endParaRPr/>
          </a:p>
          <a:p>
            <a:pPr indent="0" lvl="0" marL="0" marR="0" rtl="0" algn="l">
              <a:spcBef>
                <a:spcPts val="0"/>
              </a:spcBef>
              <a:spcAft>
                <a:spcPts val="0"/>
              </a:spcAft>
              <a:buNone/>
            </a:pPr>
            <a:r>
              <a:rPr lang="es-CO" sz="4000">
                <a:solidFill>
                  <a:srgbClr val="000000"/>
                </a:solidFill>
                <a:latin typeface="Consolas"/>
                <a:ea typeface="Consolas"/>
                <a:cs typeface="Consolas"/>
                <a:sym typeface="Consolas"/>
              </a:rPr>
              <a:t>   customer_id,</a:t>
            </a:r>
            <a:endParaRPr/>
          </a:p>
          <a:p>
            <a:pPr indent="0" lvl="0" marL="0" marR="0" rtl="0" algn="l">
              <a:spcBef>
                <a:spcPts val="0"/>
              </a:spcBef>
              <a:spcAft>
                <a:spcPts val="0"/>
              </a:spcAft>
              <a:buNone/>
            </a:pPr>
            <a:r>
              <a:rPr lang="es-CO" sz="4000">
                <a:solidFill>
                  <a:srgbClr val="000000"/>
                </a:solidFill>
                <a:latin typeface="Consolas"/>
                <a:ea typeface="Consolas"/>
                <a:cs typeface="Consolas"/>
                <a:sym typeface="Consolas"/>
              </a:rPr>
              <a:t>   </a:t>
            </a:r>
            <a:r>
              <a:rPr lang="es-CO" sz="4000">
                <a:solidFill>
                  <a:schemeClr val="dk1"/>
                </a:solidFill>
                <a:latin typeface="Consolas"/>
                <a:ea typeface="Consolas"/>
                <a:cs typeface="Consolas"/>
                <a:sym typeface="Consolas"/>
              </a:rPr>
              <a:t>SUM</a:t>
            </a:r>
            <a:r>
              <a:rPr lang="es-CO" sz="4000">
                <a:solidFill>
                  <a:srgbClr val="000000"/>
                </a:solidFill>
                <a:latin typeface="Consolas"/>
                <a:ea typeface="Consolas"/>
                <a:cs typeface="Consolas"/>
                <a:sym typeface="Consolas"/>
              </a:rPr>
              <a:t>(amount)</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FROM</a:t>
            </a:r>
            <a:r>
              <a:rPr lang="es-CO" sz="4000">
                <a:solidFill>
                  <a:srgbClr val="000000"/>
                </a:solidFill>
                <a:latin typeface="Consolas"/>
                <a:ea typeface="Consolas"/>
                <a:cs typeface="Consolas"/>
                <a:sym typeface="Consolas"/>
              </a:rPr>
              <a:t> payment</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WHERE</a:t>
            </a:r>
            <a:r>
              <a:rPr lang="es-CO" sz="4000">
                <a:solidFill>
                  <a:srgbClr val="000000"/>
                </a:solidFill>
                <a:latin typeface="Consolas"/>
                <a:ea typeface="Consolas"/>
                <a:cs typeface="Consolas"/>
                <a:sym typeface="Consolas"/>
              </a:rPr>
              <a:t> </a:t>
            </a:r>
            <a:endParaRPr/>
          </a:p>
          <a:p>
            <a:pPr indent="0" lvl="0" marL="0" marR="0" rtl="0" algn="l">
              <a:spcBef>
                <a:spcPts val="0"/>
              </a:spcBef>
              <a:spcAft>
                <a:spcPts val="0"/>
              </a:spcAft>
              <a:buNone/>
            </a:pPr>
            <a:r>
              <a:rPr lang="es-CO" sz="4000">
                <a:solidFill>
                  <a:srgbClr val="000000"/>
                </a:solidFill>
                <a:latin typeface="Consolas"/>
                <a:ea typeface="Consolas"/>
                <a:cs typeface="Consolas"/>
                <a:sym typeface="Consolas"/>
              </a:rPr>
              <a:t>   staff_id = 2</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GROUP BY</a:t>
            </a:r>
            <a:r>
              <a:rPr lang="es-CO" sz="4000">
                <a:solidFill>
                  <a:srgbClr val="000000"/>
                </a:solidFill>
                <a:latin typeface="Consolas"/>
                <a:ea typeface="Consolas"/>
                <a:cs typeface="Consolas"/>
                <a:sym typeface="Consolas"/>
              </a:rPr>
              <a:t> customer_id</a:t>
            </a:r>
            <a:endParaRPr sz="4000">
              <a:solidFill>
                <a:srgbClr val="000000"/>
              </a:solidFill>
              <a:latin typeface="Consolas"/>
              <a:ea typeface="Consolas"/>
              <a:cs typeface="Consolas"/>
              <a:sym typeface="Consolas"/>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HAVING </a:t>
            </a:r>
            <a:endParaRPr/>
          </a:p>
          <a:p>
            <a:pPr indent="0" lvl="0" marL="0" marR="0" rtl="0" algn="l">
              <a:spcBef>
                <a:spcPts val="0"/>
              </a:spcBef>
              <a:spcAft>
                <a:spcPts val="0"/>
              </a:spcAft>
              <a:buNone/>
            </a:pPr>
            <a:r>
              <a:rPr lang="es-CO" sz="4000">
                <a:solidFill>
                  <a:schemeClr val="dk1"/>
                </a:solidFill>
                <a:latin typeface="Consolas"/>
                <a:ea typeface="Consolas"/>
                <a:cs typeface="Consolas"/>
                <a:sym typeface="Consolas"/>
              </a:rPr>
              <a:t>   SUM(</a:t>
            </a:r>
            <a:r>
              <a:rPr lang="es-CO" sz="4000">
                <a:solidFill>
                  <a:srgbClr val="000000"/>
                </a:solidFill>
                <a:latin typeface="Consolas"/>
                <a:ea typeface="Consolas"/>
                <a:cs typeface="Consolas"/>
                <a:sym typeface="Consolas"/>
              </a:rPr>
              <a:t>amount) &gt; 110</a:t>
            </a:r>
            <a:endParaRPr b="0" i="0" sz="4000" u="none" cap="none">
              <a:solidFill>
                <a:srgbClr val="000000"/>
              </a:solidFill>
              <a:latin typeface="Consolas"/>
              <a:ea typeface="Consolas"/>
              <a:cs typeface="Consolas"/>
              <a:sym typeface="Consolas"/>
            </a:endParaRPr>
          </a:p>
        </p:txBody>
      </p:sp>
      <p:grpSp>
        <p:nvGrpSpPr>
          <p:cNvPr id="1340" name="Google Shape;1340;p47"/>
          <p:cNvGrpSpPr/>
          <p:nvPr/>
        </p:nvGrpSpPr>
        <p:grpSpPr>
          <a:xfrm>
            <a:off x="19432815" y="434073"/>
            <a:ext cx="3980583" cy="1230796"/>
            <a:chOff x="17837478" y="396239"/>
            <a:chExt cx="3980583" cy="1230796"/>
          </a:xfrm>
        </p:grpSpPr>
        <p:grpSp>
          <p:nvGrpSpPr>
            <p:cNvPr id="1341" name="Google Shape;1341;p47"/>
            <p:cNvGrpSpPr/>
            <p:nvPr/>
          </p:nvGrpSpPr>
          <p:grpSpPr>
            <a:xfrm>
              <a:off x="17837478" y="396239"/>
              <a:ext cx="3980583" cy="1230796"/>
              <a:chOff x="12889397" y="6402455"/>
              <a:chExt cx="3980583" cy="1230796"/>
            </a:xfrm>
          </p:grpSpPr>
          <p:sp>
            <p:nvSpPr>
              <p:cNvPr id="1342" name="Google Shape;1342;p47"/>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3" name="Google Shape;1343;p47"/>
              <p:cNvSpPr/>
              <p:nvPr/>
            </p:nvSpPr>
            <p:spPr>
              <a:xfrm>
                <a:off x="12889397" y="6402455"/>
                <a:ext cx="1230796" cy="1230796"/>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4" name="Google Shape;1344;p47"/>
              <p:cNvSpPr txBox="1"/>
              <p:nvPr/>
            </p:nvSpPr>
            <p:spPr>
              <a:xfrm>
                <a:off x="14300374" y="6741772"/>
                <a:ext cx="195611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Lato"/>
                  <a:buNone/>
                </a:pPr>
                <a:r>
                  <a:rPr b="0" i="0" lang="es-CO" sz="2400" u="none" cap="none" strike="noStrike">
                    <a:solidFill>
                      <a:srgbClr val="FFFFFF"/>
                    </a:solidFill>
                    <a:latin typeface="Lato"/>
                    <a:ea typeface="Lato"/>
                    <a:cs typeface="Lato"/>
                    <a:sym typeface="Lato"/>
                  </a:rPr>
                  <a:t>AVANZADO</a:t>
                </a:r>
                <a:endParaRPr b="0" i="0" sz="2400" u="none" cap="none" strike="noStrike">
                  <a:solidFill>
                    <a:srgbClr val="FFFFFF"/>
                  </a:solidFill>
                  <a:latin typeface="Lato"/>
                  <a:ea typeface="Lato"/>
                  <a:cs typeface="Lato"/>
                  <a:sym typeface="Lato"/>
                </a:endParaRPr>
              </a:p>
            </p:txBody>
          </p:sp>
          <p:sp>
            <p:nvSpPr>
              <p:cNvPr id="1345" name="Google Shape;1345;p47"/>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Brazo musculoso contorno" id="1346" name="Google Shape;1346;p47"/>
            <p:cNvPicPr preferRelativeResize="0"/>
            <p:nvPr/>
          </p:nvPicPr>
          <p:blipFill rotWithShape="1">
            <a:blip r:embed="rId8">
              <a:alphaModFix/>
            </a:blip>
            <a:srcRect b="0" l="0" r="0" t="0"/>
            <a:stretch/>
          </p:blipFill>
          <p:spPr>
            <a:xfrm>
              <a:off x="18030952" y="554437"/>
              <a:ext cx="914400" cy="9144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xEl>
                                              <p:pRg end="0" st="0"/>
                                            </p:txEl>
                                          </p:spTgt>
                                        </p:tgtEl>
                                        <p:attrNameLst>
                                          <p:attrName>style.visibility</p:attrName>
                                        </p:attrNameLst>
                                      </p:cBhvr>
                                      <p:to>
                                        <p:strVal val="visible"/>
                                      </p:to>
                                    </p:set>
                                    <p:animEffect filter="fade" transition="in">
                                      <p:cBhvr>
                                        <p:cTn dur="500"/>
                                        <p:tgtEl>
                                          <p:spTgt spid="13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500"/>
                                        <p:tgtEl>
                                          <p:spTgt spid="1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6">
                                            <p:txEl>
                                              <p:pRg end="0" st="0"/>
                                            </p:txEl>
                                          </p:spTgt>
                                        </p:tgtEl>
                                        <p:attrNameLst>
                                          <p:attrName>style.visibility</p:attrName>
                                        </p:attrNameLst>
                                      </p:cBhvr>
                                      <p:to>
                                        <p:strVal val="visible"/>
                                      </p:to>
                                    </p:set>
                                    <p:animEffect filter="fade" transition="in">
                                      <p:cBhvr>
                                        <p:cTn dur="500"/>
                                        <p:tgtEl>
                                          <p:spTgt spid="1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6">
                                            <p:txEl>
                                              <p:pRg end="1" st="1"/>
                                            </p:txEl>
                                          </p:spTgt>
                                        </p:tgtEl>
                                        <p:attrNameLst>
                                          <p:attrName>style.visibility</p:attrName>
                                        </p:attrNameLst>
                                      </p:cBhvr>
                                      <p:to>
                                        <p:strVal val="visible"/>
                                      </p:to>
                                    </p:set>
                                    <p:animEffect filter="fade" transition="in">
                                      <p:cBhvr>
                                        <p:cTn dur="500"/>
                                        <p:tgtEl>
                                          <p:spTgt spid="1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500"/>
                                        <p:tgtEl>
                                          <p:spTgt spid="1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500"/>
                                        <p:tgtEl>
                                          <p:spTgt spid="1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500"/>
                                        <p:tgtEl>
                                          <p:spTgt spid="1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500"/>
                                        <p:tgtEl>
                                          <p:spTgt spid="1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0" name="Shape 1350"/>
        <p:cNvGrpSpPr/>
        <p:nvPr/>
      </p:nvGrpSpPr>
      <p:grpSpPr>
        <a:xfrm>
          <a:off x="0" y="0"/>
          <a:ext cx="0" cy="0"/>
          <a:chOff x="0" y="0"/>
          <a:chExt cx="0" cy="0"/>
        </a:xfrm>
      </p:grpSpPr>
      <p:sp>
        <p:nvSpPr>
          <p:cNvPr id="1351" name="Google Shape;1351;p48"/>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2" name="Google Shape;1352;p48"/>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3" name="Google Shape;1353;p48"/>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Otros desafíos</a:t>
            </a:r>
            <a:endParaRPr sz="7200">
              <a:solidFill>
                <a:schemeClr val="dk1"/>
              </a:solidFill>
              <a:latin typeface="Roboto"/>
              <a:ea typeface="Roboto"/>
              <a:cs typeface="Roboto"/>
              <a:sym typeface="Roboto"/>
            </a:endParaRPr>
          </a:p>
        </p:txBody>
      </p:sp>
      <p:sp>
        <p:nvSpPr>
          <p:cNvPr id="1354" name="Google Shape;1354;p48"/>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10:00</a:t>
            </a:r>
            <a:endParaRPr/>
          </a:p>
        </p:txBody>
      </p:sp>
      <p:grpSp>
        <p:nvGrpSpPr>
          <p:cNvPr id="1355" name="Google Shape;1355;p48"/>
          <p:cNvGrpSpPr/>
          <p:nvPr/>
        </p:nvGrpSpPr>
        <p:grpSpPr>
          <a:xfrm>
            <a:off x="21922690" y="10842237"/>
            <a:ext cx="1720574" cy="1959113"/>
            <a:chOff x="21922690" y="11086899"/>
            <a:chExt cx="1720574" cy="1959113"/>
          </a:xfrm>
        </p:grpSpPr>
        <p:sp>
          <p:nvSpPr>
            <p:cNvPr id="1356" name="Google Shape;1356;p48"/>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57" name="Google Shape;1357;p48"/>
            <p:cNvPicPr preferRelativeResize="0"/>
            <p:nvPr/>
          </p:nvPicPr>
          <p:blipFill rotWithShape="1">
            <a:blip r:embed="rId4">
              <a:alphaModFix/>
            </a:blip>
            <a:srcRect b="0" l="0" r="0" t="0"/>
            <a:stretch/>
          </p:blipFill>
          <p:spPr>
            <a:xfrm>
              <a:off x="21922690" y="11086899"/>
              <a:ext cx="1720574" cy="1720574"/>
            </a:xfrm>
            <a:prstGeom prst="rect">
              <a:avLst/>
            </a:prstGeom>
            <a:noFill/>
            <a:ln>
              <a:noFill/>
            </a:ln>
          </p:spPr>
        </p:pic>
      </p:grpSp>
      <p:sp>
        <p:nvSpPr>
          <p:cNvPr id="1358" name="Google Shape;1358;p48"/>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pSp>
        <p:nvGrpSpPr>
          <p:cNvPr id="1359" name="Google Shape;1359;p48"/>
          <p:cNvGrpSpPr/>
          <p:nvPr/>
        </p:nvGrpSpPr>
        <p:grpSpPr>
          <a:xfrm>
            <a:off x="4409693" y="11911524"/>
            <a:ext cx="1647445" cy="1489991"/>
            <a:chOff x="7210805" y="4564306"/>
            <a:chExt cx="2904485" cy="2754985"/>
          </a:xfrm>
        </p:grpSpPr>
        <p:pic>
          <p:nvPicPr>
            <p:cNvPr id="1360" name="Google Shape;1360;p48"/>
            <p:cNvPicPr preferRelativeResize="0"/>
            <p:nvPr/>
          </p:nvPicPr>
          <p:blipFill rotWithShape="1">
            <a:blip r:embed="rId5">
              <a:alphaModFix/>
            </a:blip>
            <a:srcRect b="0" l="0" r="0" t="0"/>
            <a:stretch/>
          </p:blipFill>
          <p:spPr>
            <a:xfrm>
              <a:off x="7210805" y="4564306"/>
              <a:ext cx="2754985" cy="2754985"/>
            </a:xfrm>
            <a:prstGeom prst="rect">
              <a:avLst/>
            </a:prstGeom>
            <a:noFill/>
            <a:ln>
              <a:noFill/>
            </a:ln>
          </p:spPr>
        </p:pic>
        <p:pic>
          <p:nvPicPr>
            <p:cNvPr id="1361" name="Google Shape;1361;p48"/>
            <p:cNvPicPr preferRelativeResize="0"/>
            <p:nvPr/>
          </p:nvPicPr>
          <p:blipFill rotWithShape="1">
            <a:blip r:embed="rId6">
              <a:alphaModFix/>
            </a:blip>
            <a:srcRect b="0" l="0" r="0" t="0"/>
            <a:stretch/>
          </p:blipFill>
          <p:spPr>
            <a:xfrm>
              <a:off x="8769593" y="5973594"/>
              <a:ext cx="1345697" cy="1345697"/>
            </a:xfrm>
            <a:prstGeom prst="rect">
              <a:avLst/>
            </a:prstGeom>
            <a:noFill/>
            <a:ln>
              <a:noFill/>
            </a:ln>
          </p:spPr>
        </p:pic>
      </p:grpSp>
      <p:sp>
        <p:nvSpPr>
          <p:cNvPr id="1362" name="Google Shape;1362;p48"/>
          <p:cNvSpPr txBox="1"/>
          <p:nvPr/>
        </p:nvSpPr>
        <p:spPr>
          <a:xfrm>
            <a:off x="12258675" y="4255846"/>
            <a:ext cx="10559671" cy="1689652"/>
          </a:xfrm>
          <a:prstGeom prst="rect">
            <a:avLst/>
          </a:prstGeom>
          <a:noFill/>
          <a:ln>
            <a:noFill/>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chemeClr val="dk1"/>
              </a:buClr>
              <a:buSzPts val="4400"/>
              <a:buFont typeface="Arial"/>
              <a:buNone/>
            </a:pPr>
            <a:r>
              <a:rPr lang="es-CO" sz="4400">
                <a:solidFill>
                  <a:schemeClr val="dk1"/>
                </a:solidFill>
                <a:latin typeface="Lato"/>
                <a:ea typeface="Lato"/>
                <a:cs typeface="Lato"/>
                <a:sym typeface="Lato"/>
              </a:rPr>
              <a:t>2. ¿Cuántas películas tienen títulos que comienzan por ‘J’?</a:t>
            </a:r>
            <a:endParaRPr/>
          </a:p>
        </p:txBody>
      </p:sp>
      <p:sp>
        <p:nvSpPr>
          <p:cNvPr id="1363" name="Google Shape;1363;p48"/>
          <p:cNvSpPr txBox="1"/>
          <p:nvPr/>
        </p:nvSpPr>
        <p:spPr>
          <a:xfrm>
            <a:off x="12258675" y="6283374"/>
            <a:ext cx="10559671" cy="2902250"/>
          </a:xfrm>
          <a:prstGeom prst="rect">
            <a:avLst/>
          </a:prstGeom>
          <a:noFill/>
          <a:ln>
            <a:noFill/>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chemeClr val="dk1"/>
              </a:buClr>
              <a:buSzPts val="4400"/>
              <a:buFont typeface="Arial"/>
              <a:buNone/>
            </a:pPr>
            <a:r>
              <a:rPr lang="es-CO" sz="4400">
                <a:solidFill>
                  <a:schemeClr val="dk1"/>
                </a:solidFill>
                <a:latin typeface="Lato"/>
                <a:ea typeface="Lato"/>
                <a:cs typeface="Lato"/>
                <a:sym typeface="Lato"/>
              </a:rPr>
              <a:t>3. ¿Cuál cliente tiene el ID de cliente más grande de los clientes cuyos nombres empiezan con ‘E’ y tiene un ID de dirección menor que 500?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xEl>
                                              <p:pRg end="0" st="0"/>
                                            </p:txEl>
                                          </p:spTgt>
                                        </p:tgtEl>
                                        <p:attrNameLst>
                                          <p:attrName>style.visibility</p:attrName>
                                        </p:attrNameLst>
                                      </p:cBhvr>
                                      <p:to>
                                        <p:strVal val="visible"/>
                                      </p:to>
                                    </p:set>
                                    <p:animEffect filter="fade" transition="in">
                                      <p:cBhvr>
                                        <p:cTn dur="500"/>
                                        <p:tgtEl>
                                          <p:spTgt spid="1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3">
                                            <p:txEl>
                                              <p:pRg end="0" st="0"/>
                                            </p:txEl>
                                          </p:spTgt>
                                        </p:tgtEl>
                                        <p:attrNameLst>
                                          <p:attrName>style.visibility</p:attrName>
                                        </p:attrNameLst>
                                      </p:cBhvr>
                                      <p:to>
                                        <p:strVal val="visible"/>
                                      </p:to>
                                    </p:set>
                                    <p:animEffect filter="fade" transition="in">
                                      <p:cBhvr>
                                        <p:cTn dur="500"/>
                                        <p:tgtEl>
                                          <p:spTgt spid="136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7" name="Shape 1367"/>
        <p:cNvGrpSpPr/>
        <p:nvPr/>
      </p:nvGrpSpPr>
      <p:grpSpPr>
        <a:xfrm>
          <a:off x="0" y="0"/>
          <a:ext cx="0" cy="0"/>
          <a:chOff x="0" y="0"/>
          <a:chExt cx="0" cy="0"/>
        </a:xfrm>
      </p:grpSpPr>
      <p:sp>
        <p:nvSpPr>
          <p:cNvPr id="1368" name="Google Shape;1368;p49"/>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lt1"/>
                </a:solidFill>
                <a:latin typeface="Lato"/>
                <a:ea typeface="Lato"/>
                <a:cs typeface="Lato"/>
                <a:sym typeface="Lato"/>
              </a:rPr>
              <a:t>© Diseño y Gestión de Bases de Datos con SQL  | Universidad de los Andes </a:t>
            </a:r>
            <a:endParaRPr/>
          </a:p>
        </p:txBody>
      </p:sp>
      <p:grpSp>
        <p:nvGrpSpPr>
          <p:cNvPr id="1369" name="Google Shape;1369;p49"/>
          <p:cNvGrpSpPr/>
          <p:nvPr/>
        </p:nvGrpSpPr>
        <p:grpSpPr>
          <a:xfrm>
            <a:off x="5266561" y="1117078"/>
            <a:ext cx="6534915" cy="6031801"/>
            <a:chOff x="1373716" y="4583523"/>
            <a:chExt cx="6534915" cy="6031801"/>
          </a:xfrm>
        </p:grpSpPr>
        <p:sp>
          <p:nvSpPr>
            <p:cNvPr id="1370" name="Google Shape;1370;p49"/>
            <p:cNvSpPr txBox="1"/>
            <p:nvPr/>
          </p:nvSpPr>
          <p:spPr>
            <a:xfrm>
              <a:off x="1632563" y="4583523"/>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chemeClr val="lt1"/>
                  </a:solidFill>
                  <a:latin typeface="Roboto"/>
                  <a:ea typeface="Roboto"/>
                  <a:cs typeface="Roboto"/>
                  <a:sym typeface="Roboto"/>
                </a:rPr>
                <a:t>SOLUCIÓN #1</a:t>
              </a:r>
              <a:endParaRPr/>
            </a:p>
          </p:txBody>
        </p:sp>
        <p:sp>
          <p:nvSpPr>
            <p:cNvPr id="1371" name="Google Shape;1371;p49"/>
            <p:cNvSpPr txBox="1"/>
            <p:nvPr/>
          </p:nvSpPr>
          <p:spPr>
            <a:xfrm>
              <a:off x="1373716" y="6214119"/>
              <a:ext cx="6534915"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FF2F92"/>
                  </a:solidFill>
                  <a:latin typeface="Consolas"/>
                  <a:ea typeface="Consolas"/>
                  <a:cs typeface="Consolas"/>
                  <a:sym typeface="Consolas"/>
                </a:rPr>
                <a:t>SELECT</a:t>
              </a:r>
              <a:r>
                <a:rPr lang="es-CO" sz="4000">
                  <a:solidFill>
                    <a:schemeClr val="dk1"/>
                  </a:solidFill>
                  <a:latin typeface="Consolas"/>
                  <a:ea typeface="Consolas"/>
                  <a:cs typeface="Consolas"/>
                  <a:sym typeface="Consolas"/>
                </a:rPr>
                <a:t> </a:t>
              </a:r>
              <a:r>
                <a:rPr lang="es-CO" sz="4000">
                  <a:solidFill>
                    <a:schemeClr val="lt1"/>
                  </a:solidFill>
                  <a:latin typeface="Consolas"/>
                  <a:ea typeface="Consolas"/>
                  <a:cs typeface="Consolas"/>
                  <a:sym typeface="Consolas"/>
                </a:rPr>
                <a:t>customer_id, </a:t>
              </a:r>
              <a:r>
                <a:rPr b="1" lang="es-CO" sz="4000">
                  <a:solidFill>
                    <a:srgbClr val="FF2F92"/>
                  </a:solidFill>
                  <a:latin typeface="Consolas"/>
                  <a:ea typeface="Consolas"/>
                  <a:cs typeface="Consolas"/>
                  <a:sym typeface="Consolas"/>
                </a:rPr>
                <a:t>SUM</a:t>
              </a:r>
              <a:r>
                <a:rPr b="1" lang="es-CO" sz="4000">
                  <a:solidFill>
                    <a:schemeClr val="lt1"/>
                  </a:solidFill>
                  <a:latin typeface="Consolas"/>
                  <a:ea typeface="Consolas"/>
                  <a:cs typeface="Consolas"/>
                  <a:sym typeface="Consolas"/>
                </a:rPr>
                <a:t>(</a:t>
              </a:r>
              <a:r>
                <a:rPr lang="es-CO" sz="4000">
                  <a:solidFill>
                    <a:schemeClr val="lt1"/>
                  </a:solidFill>
                  <a:latin typeface="Consolas"/>
                  <a:ea typeface="Consolas"/>
                  <a:cs typeface="Consolas"/>
                  <a:sym typeface="Consolas"/>
                </a:rPr>
                <a:t>amount</a:t>
              </a:r>
              <a:r>
                <a:rPr b="1" lang="es-CO" sz="4000">
                  <a:solidFill>
                    <a:schemeClr val="lt1"/>
                  </a:solidFill>
                  <a:latin typeface="Consolas"/>
                  <a:ea typeface="Consolas"/>
                  <a:cs typeface="Consolas"/>
                  <a:sym typeface="Consolas"/>
                </a:rPr>
                <a:t>)</a:t>
              </a:r>
              <a:endParaRPr sz="4000">
                <a:solidFill>
                  <a:schemeClr val="lt1"/>
                </a:solidFill>
                <a:latin typeface="Consolas"/>
                <a:ea typeface="Consolas"/>
                <a:cs typeface="Consolas"/>
                <a:sym typeface="Consolas"/>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FROM</a:t>
              </a:r>
              <a:r>
                <a:rPr lang="es-CO" sz="4000">
                  <a:solidFill>
                    <a:schemeClr val="dk1"/>
                  </a:solidFill>
                  <a:latin typeface="Consolas"/>
                  <a:ea typeface="Consolas"/>
                  <a:cs typeface="Consolas"/>
                  <a:sym typeface="Consolas"/>
                </a:rPr>
                <a:t> </a:t>
              </a:r>
              <a:r>
                <a:rPr lang="es-CO" sz="4000">
                  <a:solidFill>
                    <a:schemeClr val="lt1"/>
                  </a:solidFill>
                  <a:latin typeface="Consolas"/>
                  <a:ea typeface="Consolas"/>
                  <a:cs typeface="Consolas"/>
                  <a:sym typeface="Consolas"/>
                </a:rPr>
                <a:t>payment</a:t>
              </a:r>
              <a:endParaRPr sz="4000">
                <a:solidFill>
                  <a:schemeClr val="lt1"/>
                </a:solidFill>
                <a:latin typeface="Consolas"/>
                <a:ea typeface="Consolas"/>
                <a:cs typeface="Consolas"/>
                <a:sym typeface="Consolas"/>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WHERE</a:t>
              </a:r>
              <a:r>
                <a:rPr lang="es-CO" sz="4000">
                  <a:solidFill>
                    <a:schemeClr val="dk1"/>
                  </a:solidFill>
                  <a:latin typeface="Consolas"/>
                  <a:ea typeface="Consolas"/>
                  <a:cs typeface="Consolas"/>
                  <a:sym typeface="Consolas"/>
                </a:rPr>
                <a:t> </a:t>
              </a:r>
              <a:r>
                <a:rPr lang="es-CO" sz="4000">
                  <a:solidFill>
                    <a:schemeClr val="lt1"/>
                  </a:solidFill>
                  <a:latin typeface="Consolas"/>
                  <a:ea typeface="Consolas"/>
                  <a:cs typeface="Consolas"/>
                  <a:sym typeface="Consolas"/>
                </a:rPr>
                <a:t>staff_id = 2</a:t>
              </a:r>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GROUP BY </a:t>
              </a:r>
              <a:r>
                <a:rPr lang="es-CO" sz="4000">
                  <a:solidFill>
                    <a:schemeClr val="lt1"/>
                  </a:solidFill>
                  <a:latin typeface="Consolas"/>
                  <a:ea typeface="Consolas"/>
                  <a:cs typeface="Consolas"/>
                  <a:sym typeface="Consolas"/>
                </a:rPr>
                <a:t>customer_id</a:t>
              </a:r>
              <a:endParaRPr sz="4000">
                <a:solidFill>
                  <a:schemeClr val="lt1"/>
                </a:solidFill>
                <a:latin typeface="Consolas"/>
                <a:ea typeface="Consolas"/>
                <a:cs typeface="Consolas"/>
                <a:sym typeface="Consolas"/>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HAVING SUM</a:t>
              </a:r>
              <a:r>
                <a:rPr lang="es-CO" sz="4000">
                  <a:solidFill>
                    <a:schemeClr val="lt1"/>
                  </a:solidFill>
                  <a:latin typeface="Consolas"/>
                  <a:ea typeface="Consolas"/>
                  <a:cs typeface="Consolas"/>
                  <a:sym typeface="Consolas"/>
                </a:rPr>
                <a:t>(amount) &gt; 110;</a:t>
              </a:r>
              <a:endParaRPr/>
            </a:p>
          </p:txBody>
        </p:sp>
      </p:grpSp>
      <p:grpSp>
        <p:nvGrpSpPr>
          <p:cNvPr id="1372" name="Google Shape;1372;p49"/>
          <p:cNvGrpSpPr/>
          <p:nvPr/>
        </p:nvGrpSpPr>
        <p:grpSpPr>
          <a:xfrm>
            <a:off x="12310870" y="4294717"/>
            <a:ext cx="4657725" cy="4077729"/>
            <a:chOff x="1373716" y="4690935"/>
            <a:chExt cx="4657725" cy="4077729"/>
          </a:xfrm>
        </p:grpSpPr>
        <p:sp>
          <p:nvSpPr>
            <p:cNvPr id="1373" name="Google Shape;1373;p49"/>
            <p:cNvSpPr txBox="1"/>
            <p:nvPr/>
          </p:nvSpPr>
          <p:spPr>
            <a:xfrm>
              <a:off x="1483046" y="4690935"/>
              <a:ext cx="443906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chemeClr val="lt1"/>
                  </a:solidFill>
                  <a:latin typeface="Roboto"/>
                  <a:ea typeface="Roboto"/>
                  <a:cs typeface="Roboto"/>
                  <a:sym typeface="Roboto"/>
                </a:rPr>
                <a:t>SOLUCIÓN #2</a:t>
              </a:r>
              <a:endParaRPr/>
            </a:p>
          </p:txBody>
        </p:sp>
        <p:sp>
          <p:nvSpPr>
            <p:cNvPr id="1374" name="Google Shape;1374;p49"/>
            <p:cNvSpPr txBox="1"/>
            <p:nvPr/>
          </p:nvSpPr>
          <p:spPr>
            <a:xfrm>
              <a:off x="1373716" y="6214119"/>
              <a:ext cx="4657725"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FF2F92"/>
                  </a:solidFill>
                  <a:latin typeface="Consolas"/>
                  <a:ea typeface="Consolas"/>
                  <a:cs typeface="Consolas"/>
                  <a:sym typeface="Consolas"/>
                </a:rPr>
                <a:t>SELECT COUNT</a:t>
              </a:r>
              <a:r>
                <a:rPr b="1" lang="es-CO" sz="4000">
                  <a:solidFill>
                    <a:schemeClr val="lt1"/>
                  </a:solidFill>
                  <a:latin typeface="Consolas"/>
                  <a:ea typeface="Consolas"/>
                  <a:cs typeface="Consolas"/>
                  <a:sym typeface="Consolas"/>
                </a:rPr>
                <a:t>(*)</a:t>
              </a:r>
              <a:r>
                <a:rPr lang="es-CO" sz="4000">
                  <a:solidFill>
                    <a:schemeClr val="lt1"/>
                  </a:solidFill>
                  <a:latin typeface="Consolas"/>
                  <a:ea typeface="Consolas"/>
                  <a:cs typeface="Consolas"/>
                  <a:sym typeface="Consolas"/>
                </a:rPr>
                <a:t> </a:t>
              </a:r>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FROM</a:t>
              </a:r>
              <a:r>
                <a:rPr lang="es-CO" sz="4000">
                  <a:solidFill>
                    <a:schemeClr val="dk1"/>
                  </a:solidFill>
                  <a:latin typeface="Consolas"/>
                  <a:ea typeface="Consolas"/>
                  <a:cs typeface="Consolas"/>
                  <a:sym typeface="Consolas"/>
                </a:rPr>
                <a:t> </a:t>
              </a:r>
              <a:r>
                <a:rPr lang="es-CO" sz="4000">
                  <a:solidFill>
                    <a:schemeClr val="lt1"/>
                  </a:solidFill>
                  <a:latin typeface="Consolas"/>
                  <a:ea typeface="Consolas"/>
                  <a:cs typeface="Consolas"/>
                  <a:sym typeface="Consolas"/>
                </a:rPr>
                <a:t>film</a:t>
              </a:r>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WHERE</a:t>
              </a:r>
              <a:r>
                <a:rPr lang="es-CO" sz="4000">
                  <a:solidFill>
                    <a:schemeClr val="dk1"/>
                  </a:solidFill>
                  <a:latin typeface="Consolas"/>
                  <a:ea typeface="Consolas"/>
                  <a:cs typeface="Consolas"/>
                  <a:sym typeface="Consolas"/>
                </a:rPr>
                <a:t> </a:t>
              </a:r>
              <a:r>
                <a:rPr lang="es-CO" sz="4000">
                  <a:solidFill>
                    <a:schemeClr val="lt1"/>
                  </a:solidFill>
                  <a:latin typeface="Consolas"/>
                  <a:ea typeface="Consolas"/>
                  <a:cs typeface="Consolas"/>
                  <a:sym typeface="Consolas"/>
                </a:rPr>
                <a:t>title </a:t>
              </a:r>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LIKE </a:t>
              </a:r>
              <a:r>
                <a:rPr lang="es-CO" sz="4000">
                  <a:solidFill>
                    <a:schemeClr val="lt1"/>
                  </a:solidFill>
                  <a:latin typeface="Consolas"/>
                  <a:ea typeface="Consolas"/>
                  <a:cs typeface="Consolas"/>
                  <a:sym typeface="Consolas"/>
                </a:rPr>
                <a:t>‘J%’;</a:t>
              </a:r>
              <a:endParaRPr/>
            </a:p>
          </p:txBody>
        </p:sp>
      </p:grpSp>
      <p:grpSp>
        <p:nvGrpSpPr>
          <p:cNvPr id="1375" name="Google Shape;1375;p49"/>
          <p:cNvGrpSpPr/>
          <p:nvPr/>
        </p:nvGrpSpPr>
        <p:grpSpPr>
          <a:xfrm>
            <a:off x="17477989" y="5518283"/>
            <a:ext cx="6534915" cy="6647354"/>
            <a:chOff x="1373716" y="4583523"/>
            <a:chExt cx="6534915" cy="6647354"/>
          </a:xfrm>
        </p:grpSpPr>
        <p:sp>
          <p:nvSpPr>
            <p:cNvPr id="1376" name="Google Shape;1376;p49"/>
            <p:cNvSpPr txBox="1"/>
            <p:nvPr/>
          </p:nvSpPr>
          <p:spPr>
            <a:xfrm>
              <a:off x="1632563" y="4583523"/>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chemeClr val="lt1"/>
                  </a:solidFill>
                  <a:latin typeface="Roboto"/>
                  <a:ea typeface="Roboto"/>
                  <a:cs typeface="Roboto"/>
                  <a:sym typeface="Roboto"/>
                </a:rPr>
                <a:t>SOLUCIÓN #3</a:t>
              </a:r>
              <a:endParaRPr/>
            </a:p>
          </p:txBody>
        </p:sp>
        <p:sp>
          <p:nvSpPr>
            <p:cNvPr id="1377" name="Google Shape;1377;p49"/>
            <p:cNvSpPr txBox="1"/>
            <p:nvPr/>
          </p:nvSpPr>
          <p:spPr>
            <a:xfrm>
              <a:off x="1373716" y="6214119"/>
              <a:ext cx="6534915"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FF2F92"/>
                  </a:solidFill>
                  <a:latin typeface="Consolas"/>
                  <a:ea typeface="Consolas"/>
                  <a:cs typeface="Consolas"/>
                  <a:sym typeface="Consolas"/>
                </a:rPr>
                <a:t>SELECT</a:t>
              </a:r>
              <a:r>
                <a:rPr lang="es-CO" sz="4000">
                  <a:solidFill>
                    <a:schemeClr val="dk1"/>
                  </a:solidFill>
                  <a:latin typeface="Consolas"/>
                  <a:ea typeface="Consolas"/>
                  <a:cs typeface="Consolas"/>
                  <a:sym typeface="Consolas"/>
                </a:rPr>
                <a:t> </a:t>
              </a:r>
              <a:r>
                <a:rPr lang="es-CO" sz="4000">
                  <a:solidFill>
                    <a:schemeClr val="lt1"/>
                  </a:solidFill>
                  <a:latin typeface="Consolas"/>
                  <a:ea typeface="Consolas"/>
                  <a:cs typeface="Consolas"/>
                  <a:sym typeface="Consolas"/>
                </a:rPr>
                <a:t>first_name, last_name </a:t>
              </a:r>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FROM</a:t>
              </a:r>
              <a:r>
                <a:rPr lang="es-CO" sz="4000">
                  <a:solidFill>
                    <a:schemeClr val="dk1"/>
                  </a:solidFill>
                  <a:latin typeface="Consolas"/>
                  <a:ea typeface="Consolas"/>
                  <a:cs typeface="Consolas"/>
                  <a:sym typeface="Consolas"/>
                </a:rPr>
                <a:t> </a:t>
              </a:r>
              <a:r>
                <a:rPr lang="es-CO" sz="4000">
                  <a:solidFill>
                    <a:schemeClr val="lt1"/>
                  </a:solidFill>
                  <a:latin typeface="Consolas"/>
                  <a:ea typeface="Consolas"/>
                  <a:cs typeface="Consolas"/>
                  <a:sym typeface="Consolas"/>
                </a:rPr>
                <a:t>customer</a:t>
              </a:r>
              <a:endParaRPr sz="4000">
                <a:solidFill>
                  <a:schemeClr val="lt1"/>
                </a:solidFill>
                <a:latin typeface="Consolas"/>
                <a:ea typeface="Consolas"/>
                <a:cs typeface="Consolas"/>
                <a:sym typeface="Consolas"/>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WHERE</a:t>
              </a:r>
              <a:r>
                <a:rPr lang="es-CO" sz="4000">
                  <a:solidFill>
                    <a:schemeClr val="dk1"/>
                  </a:solidFill>
                  <a:latin typeface="Consolas"/>
                  <a:ea typeface="Consolas"/>
                  <a:cs typeface="Consolas"/>
                  <a:sym typeface="Consolas"/>
                </a:rPr>
                <a:t> </a:t>
              </a:r>
              <a:r>
                <a:rPr lang="es-CO" sz="4000">
                  <a:solidFill>
                    <a:schemeClr val="lt1"/>
                  </a:solidFill>
                  <a:latin typeface="Consolas"/>
                  <a:ea typeface="Consolas"/>
                  <a:cs typeface="Consolas"/>
                  <a:sym typeface="Consolas"/>
                </a:rPr>
                <a:t>first_name </a:t>
              </a:r>
              <a:r>
                <a:rPr b="1" lang="es-CO" sz="4000">
                  <a:solidFill>
                    <a:srgbClr val="FF2F92"/>
                  </a:solidFill>
                  <a:latin typeface="Consolas"/>
                  <a:ea typeface="Consolas"/>
                  <a:cs typeface="Consolas"/>
                  <a:sym typeface="Consolas"/>
                </a:rPr>
                <a:t>LIKE</a:t>
              </a:r>
              <a:r>
                <a:rPr lang="es-CO" sz="4000">
                  <a:solidFill>
                    <a:schemeClr val="lt1"/>
                  </a:solidFill>
                  <a:latin typeface="Consolas"/>
                  <a:ea typeface="Consolas"/>
                  <a:cs typeface="Consolas"/>
                  <a:sym typeface="Consolas"/>
                </a:rPr>
                <a:t> ‘E%’ </a:t>
              </a:r>
              <a:r>
                <a:rPr b="1" lang="es-CO" sz="4000">
                  <a:solidFill>
                    <a:srgbClr val="FF2F92"/>
                  </a:solidFill>
                  <a:latin typeface="Consolas"/>
                  <a:ea typeface="Consolas"/>
                  <a:cs typeface="Consolas"/>
                  <a:sym typeface="Consolas"/>
                </a:rPr>
                <a:t>AND </a:t>
              </a:r>
              <a:endParaRPr/>
            </a:p>
            <a:p>
              <a:pPr indent="0" lvl="0" marL="0" marR="0" rtl="0" algn="l">
                <a:spcBef>
                  <a:spcPts val="0"/>
                </a:spcBef>
                <a:spcAft>
                  <a:spcPts val="0"/>
                </a:spcAft>
                <a:buNone/>
              </a:pPr>
              <a:r>
                <a:rPr lang="es-CO" sz="4000">
                  <a:solidFill>
                    <a:schemeClr val="lt1"/>
                  </a:solidFill>
                  <a:latin typeface="Consolas"/>
                  <a:ea typeface="Consolas"/>
                  <a:cs typeface="Consolas"/>
                  <a:sym typeface="Consolas"/>
                </a:rPr>
                <a:t>address_id &lt; 50</a:t>
              </a:r>
              <a:endParaRPr/>
            </a:p>
            <a:p>
              <a:pPr indent="0" lvl="0" marL="0" marR="0" rtl="0" algn="l">
                <a:spcBef>
                  <a:spcPts val="0"/>
                </a:spcBef>
                <a:spcAft>
                  <a:spcPts val="0"/>
                </a:spcAft>
                <a:buNone/>
              </a:pPr>
              <a:r>
                <a:rPr b="1" lang="es-CO" sz="4000">
                  <a:solidFill>
                    <a:srgbClr val="FF2F92"/>
                  </a:solidFill>
                  <a:latin typeface="Consolas"/>
                  <a:ea typeface="Consolas"/>
                  <a:cs typeface="Consolas"/>
                  <a:sym typeface="Consolas"/>
                </a:rPr>
                <a:t>ORDER BY </a:t>
              </a:r>
              <a:r>
                <a:rPr lang="es-CO" sz="4000">
                  <a:solidFill>
                    <a:schemeClr val="lt1"/>
                  </a:solidFill>
                  <a:latin typeface="Consolas"/>
                  <a:ea typeface="Consolas"/>
                  <a:cs typeface="Consolas"/>
                  <a:sym typeface="Consolas"/>
                </a:rPr>
                <a:t>customer_id </a:t>
              </a:r>
              <a:r>
                <a:rPr b="1" lang="es-CO" sz="4000">
                  <a:solidFill>
                    <a:srgbClr val="FF2F92"/>
                  </a:solidFill>
                  <a:latin typeface="Consolas"/>
                  <a:ea typeface="Consolas"/>
                  <a:cs typeface="Consolas"/>
                  <a:sym typeface="Consolas"/>
                </a:rPr>
                <a:t>DESC LIMIT </a:t>
              </a:r>
              <a:r>
                <a:rPr lang="es-CO" sz="4000">
                  <a:solidFill>
                    <a:schemeClr val="lt1"/>
                  </a:solidFill>
                  <a:latin typeface="Consolas"/>
                  <a:ea typeface="Consolas"/>
                  <a:cs typeface="Consolas"/>
                  <a:sym typeface="Consolas"/>
                </a:rPr>
                <a:t>1;</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500"/>
                                        <p:tgtEl>
                                          <p:spTgt spid="1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500"/>
                                        <p:tgtEl>
                                          <p:spTgt spid="1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500"/>
                                        <p:tgtEl>
                                          <p:spTgt spid="1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5"/>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SQL</a:t>
            </a:r>
            <a:endParaRPr/>
          </a:p>
        </p:txBody>
      </p:sp>
      <p:sp>
        <p:nvSpPr>
          <p:cNvPr id="202" name="Google Shape;202;p5"/>
          <p:cNvSpPr txBox="1"/>
          <p:nvPr>
            <p:ph idx="1" type="body"/>
          </p:nvPr>
        </p:nvSpPr>
        <p:spPr>
          <a:xfrm>
            <a:off x="3168502" y="3651250"/>
            <a:ext cx="18011554" cy="870267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b="1" lang="es-CO" sz="4400">
                <a:latin typeface="Lato"/>
                <a:ea typeface="Lato"/>
                <a:cs typeface="Lato"/>
                <a:sym typeface="Lato"/>
              </a:rPr>
              <a:t>El Lenguaje de Consulta Estructurado (SQL </a:t>
            </a:r>
            <a:r>
              <a:rPr lang="es-CO" sz="4400">
                <a:latin typeface="Lato"/>
                <a:ea typeface="Lato"/>
                <a:cs typeface="Lato"/>
                <a:sym typeface="Lato"/>
              </a:rPr>
              <a:t>por sus siglas en inglés</a:t>
            </a:r>
            <a:r>
              <a:rPr b="1" lang="es-CO" sz="4400">
                <a:latin typeface="Lato"/>
                <a:ea typeface="Lato"/>
                <a:cs typeface="Lato"/>
                <a:sym typeface="Lato"/>
              </a:rPr>
              <a:t>)</a:t>
            </a:r>
            <a:r>
              <a:rPr lang="es-CO" sz="4400">
                <a:latin typeface="Lato"/>
                <a:ea typeface="Lato"/>
                <a:cs typeface="Lato"/>
                <a:sym typeface="Lato"/>
              </a:rPr>
              <a:t> es el lenguaje de programación utilizado para comunicarse con bases de datos relacionales.</a:t>
            </a:r>
            <a:endParaRPr/>
          </a:p>
          <a:p>
            <a:pPr indent="-457200" lvl="0" marL="457200" rtl="0" algn="just">
              <a:lnSpc>
                <a:spcPct val="100000"/>
              </a:lnSpc>
              <a:spcBef>
                <a:spcPts val="3200"/>
              </a:spcBef>
              <a:spcAft>
                <a:spcPts val="0"/>
              </a:spcAft>
              <a:buClr>
                <a:schemeClr val="dk1"/>
              </a:buClr>
              <a:buSzPts val="4400"/>
              <a:buChar char="•"/>
            </a:pPr>
            <a:r>
              <a:rPr lang="es-CO" sz="4400">
                <a:latin typeface="Lato"/>
                <a:ea typeface="Lato"/>
                <a:cs typeface="Lato"/>
                <a:sym typeface="Lato"/>
              </a:rPr>
              <a:t>Permite </a:t>
            </a:r>
            <a:r>
              <a:rPr b="1" lang="es-CO" sz="4400">
                <a:latin typeface="Lato"/>
                <a:ea typeface="Lato"/>
                <a:cs typeface="Lato"/>
                <a:sym typeface="Lato"/>
              </a:rPr>
              <a:t>consultar</a:t>
            </a:r>
            <a:r>
              <a:rPr lang="es-CO" sz="4400">
                <a:latin typeface="Lato"/>
                <a:ea typeface="Lato"/>
                <a:cs typeface="Lato"/>
                <a:sym typeface="Lato"/>
              </a:rPr>
              <a:t>,</a:t>
            </a:r>
            <a:r>
              <a:rPr b="1" lang="es-CO" sz="4400">
                <a:latin typeface="Lato"/>
                <a:ea typeface="Lato"/>
                <a:cs typeface="Lato"/>
                <a:sym typeface="Lato"/>
              </a:rPr>
              <a:t> insertar</a:t>
            </a:r>
            <a:r>
              <a:rPr lang="es-CO" sz="4400">
                <a:latin typeface="Lato"/>
                <a:ea typeface="Lato"/>
                <a:cs typeface="Lato"/>
                <a:sym typeface="Lato"/>
              </a:rPr>
              <a:t>, </a:t>
            </a:r>
            <a:r>
              <a:rPr b="1" lang="es-CO" sz="4400">
                <a:latin typeface="Lato"/>
                <a:ea typeface="Lato"/>
                <a:cs typeface="Lato"/>
                <a:sym typeface="Lato"/>
              </a:rPr>
              <a:t>actualizar </a:t>
            </a:r>
            <a:r>
              <a:rPr lang="es-CO" sz="4400">
                <a:latin typeface="Lato"/>
                <a:ea typeface="Lato"/>
                <a:cs typeface="Lato"/>
                <a:sym typeface="Lato"/>
              </a:rPr>
              <a:t>y </a:t>
            </a:r>
            <a:r>
              <a:rPr b="1" lang="es-CO" sz="4400">
                <a:latin typeface="Lato"/>
                <a:ea typeface="Lato"/>
                <a:cs typeface="Lato"/>
                <a:sym typeface="Lato"/>
              </a:rPr>
              <a:t>eliminar</a:t>
            </a:r>
            <a:r>
              <a:rPr lang="es-CO" sz="4400">
                <a:latin typeface="Lato"/>
                <a:ea typeface="Lato"/>
                <a:cs typeface="Lato"/>
                <a:sym typeface="Lato"/>
              </a:rPr>
              <a:t> datos; así como </a:t>
            </a:r>
            <a:r>
              <a:rPr b="1" lang="es-CO" sz="4400">
                <a:latin typeface="Lato"/>
                <a:ea typeface="Lato"/>
                <a:cs typeface="Lato"/>
                <a:sym typeface="Lato"/>
              </a:rPr>
              <a:t>crear</a:t>
            </a:r>
            <a:r>
              <a:rPr lang="es-CO" sz="4400">
                <a:latin typeface="Lato"/>
                <a:ea typeface="Lato"/>
                <a:cs typeface="Lato"/>
                <a:sym typeface="Lato"/>
              </a:rPr>
              <a:t> y </a:t>
            </a:r>
            <a:r>
              <a:rPr b="1" lang="es-CO" sz="4400">
                <a:latin typeface="Lato"/>
                <a:ea typeface="Lato"/>
                <a:cs typeface="Lato"/>
                <a:sym typeface="Lato"/>
              </a:rPr>
              <a:t>modificar estructuras </a:t>
            </a:r>
            <a:r>
              <a:rPr lang="es-CO" sz="4400">
                <a:latin typeface="Lato"/>
                <a:ea typeface="Lato"/>
                <a:cs typeface="Lato"/>
                <a:sym typeface="Lato"/>
              </a:rPr>
              <a:t>dentro de la base de datos como tablas, índices y relaciones.</a:t>
            </a:r>
            <a:endParaRPr/>
          </a:p>
          <a:p>
            <a:pPr indent="-457200" lvl="0" marL="457200" rtl="0" algn="just">
              <a:lnSpc>
                <a:spcPct val="100000"/>
              </a:lnSpc>
              <a:spcBef>
                <a:spcPts val="3200"/>
              </a:spcBef>
              <a:spcAft>
                <a:spcPts val="0"/>
              </a:spcAft>
              <a:buClr>
                <a:schemeClr val="dk1"/>
              </a:buClr>
              <a:buSzPts val="4400"/>
              <a:buChar char="•"/>
            </a:pPr>
            <a:r>
              <a:rPr lang="es-CO" sz="4400">
                <a:latin typeface="Lato"/>
                <a:ea typeface="Lato"/>
                <a:cs typeface="Lato"/>
                <a:sym typeface="Lato"/>
              </a:rPr>
              <a:t>Es un lenguaje </a:t>
            </a:r>
            <a:r>
              <a:rPr b="1" lang="es-CO" sz="4400">
                <a:latin typeface="Lato"/>
                <a:ea typeface="Lato"/>
                <a:cs typeface="Lato"/>
                <a:sym typeface="Lato"/>
              </a:rPr>
              <a:t>declarativo</a:t>
            </a:r>
            <a:r>
              <a:rPr lang="es-CO" sz="4400">
                <a:latin typeface="Lato"/>
                <a:ea typeface="Lato"/>
                <a:cs typeface="Lato"/>
                <a:sym typeface="Lato"/>
              </a:rPr>
              <a:t>. Es decir, se enfoca en el resultado que quiere y no en cómo obtenerlo (del cómo se encarga el sistema manejador de bases de datos).</a:t>
            </a:r>
            <a:endParaRPr/>
          </a:p>
        </p:txBody>
      </p:sp>
      <p:sp>
        <p:nvSpPr>
          <p:cNvPr id="203" name="Google Shape;203;p5"/>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1" name="Shape 1381"/>
        <p:cNvGrpSpPr/>
        <p:nvPr/>
      </p:nvGrpSpPr>
      <p:grpSpPr>
        <a:xfrm>
          <a:off x="0" y="0"/>
          <a:ext cx="0" cy="0"/>
          <a:chOff x="0" y="0"/>
          <a:chExt cx="0" cy="0"/>
        </a:xfrm>
      </p:grpSpPr>
      <p:sp>
        <p:nvSpPr>
          <p:cNvPr id="1382" name="Google Shape;1382;p50"/>
          <p:cNvSpPr txBox="1"/>
          <p:nvPr/>
        </p:nvSpPr>
        <p:spPr>
          <a:xfrm>
            <a:off x="1538152" y="6513867"/>
            <a:ext cx="1002792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dk1"/>
                </a:solidFill>
                <a:latin typeface="Roboto"/>
                <a:ea typeface="Roboto"/>
                <a:cs typeface="Roboto"/>
                <a:sym typeface="Roboto"/>
              </a:rPr>
              <a:t>Uniones de Tablas</a:t>
            </a:r>
            <a:endParaRPr sz="7200">
              <a:solidFill>
                <a:schemeClr val="dk1"/>
              </a:solidFill>
              <a:latin typeface="Roboto"/>
              <a:ea typeface="Roboto"/>
              <a:cs typeface="Roboto"/>
              <a:sym typeface="Roboto"/>
            </a:endParaRPr>
          </a:p>
        </p:txBody>
      </p:sp>
      <p:sp>
        <p:nvSpPr>
          <p:cNvPr id="1383" name="Google Shape;1383;p50"/>
          <p:cNvSpPr txBox="1"/>
          <p:nvPr>
            <p:ph idx="1" type="body"/>
          </p:nvPr>
        </p:nvSpPr>
        <p:spPr>
          <a:xfrm>
            <a:off x="1538152" y="7918704"/>
            <a:ext cx="8650224" cy="453542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None/>
            </a:pPr>
            <a:r>
              <a:rPr lang="es-CO" sz="4400">
                <a:latin typeface="Lato"/>
                <a:ea typeface="Lato"/>
                <a:cs typeface="Lato"/>
                <a:sym typeface="Lato"/>
              </a:rPr>
              <a:t>En SQL, es común que la información relevante se encuentre distribuida en múltiples tablas. Para obtener una vista completa de los datos, necesitamos </a:t>
            </a:r>
            <a:r>
              <a:rPr b="1" lang="es-CO" sz="4400">
                <a:latin typeface="Lato"/>
                <a:ea typeface="Lato"/>
                <a:cs typeface="Lato"/>
                <a:sym typeface="Lato"/>
              </a:rPr>
              <a:t>unir</a:t>
            </a:r>
            <a:r>
              <a:rPr lang="es-CO" sz="4400">
                <a:latin typeface="Lato"/>
                <a:ea typeface="Lato"/>
                <a:cs typeface="Lato"/>
                <a:sym typeface="Lato"/>
              </a:rPr>
              <a:t> esas tablas de forma lógica.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7" name="Shape 1387"/>
        <p:cNvGrpSpPr/>
        <p:nvPr/>
      </p:nvGrpSpPr>
      <p:grpSpPr>
        <a:xfrm>
          <a:off x="0" y="0"/>
          <a:ext cx="0" cy="0"/>
          <a:chOff x="0" y="0"/>
          <a:chExt cx="0" cy="0"/>
        </a:xfrm>
      </p:grpSpPr>
      <p:sp>
        <p:nvSpPr>
          <p:cNvPr id="1388" name="Google Shape;1388;p51"/>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UNION</a:t>
            </a:r>
            <a:endParaRPr/>
          </a:p>
        </p:txBody>
      </p:sp>
      <p:sp>
        <p:nvSpPr>
          <p:cNvPr id="1389" name="Google Shape;1389;p51"/>
          <p:cNvSpPr txBox="1"/>
          <p:nvPr>
            <p:ph idx="1" type="body"/>
          </p:nvPr>
        </p:nvSpPr>
        <p:spPr>
          <a:xfrm>
            <a:off x="3168502" y="3651250"/>
            <a:ext cx="18011554" cy="2516468"/>
          </a:xfrm>
          <a:prstGeom prst="rect">
            <a:avLst/>
          </a:prstGeom>
          <a:noFill/>
          <a:ln>
            <a:noFill/>
          </a:ln>
        </p:spPr>
        <p:txBody>
          <a:bodyPr anchorCtr="0" anchor="t" bIns="45700" lIns="91425" spcFirstLastPara="1" rIns="91425" wrap="square" tIns="45700">
            <a:normAutofit fontScale="85000" lnSpcReduction="10000"/>
          </a:bodyPr>
          <a:lstStyle/>
          <a:p>
            <a:pPr indent="-457200" lvl="0" marL="457200" rtl="0" algn="l">
              <a:lnSpc>
                <a:spcPct val="90000"/>
              </a:lnSpc>
              <a:spcBef>
                <a:spcPts val="0"/>
              </a:spcBef>
              <a:spcAft>
                <a:spcPts val="0"/>
              </a:spcAft>
              <a:buClr>
                <a:schemeClr val="dk1"/>
              </a:buClr>
              <a:buSzPct val="100000"/>
              <a:buChar char="•"/>
            </a:pPr>
            <a:r>
              <a:rPr lang="es-CO" sz="4400">
                <a:latin typeface="Lato"/>
                <a:ea typeface="Lato"/>
                <a:cs typeface="Lato"/>
                <a:sym typeface="Lato"/>
              </a:rPr>
              <a:t>El comando UNION </a:t>
            </a:r>
            <a:r>
              <a:rPr b="1" lang="es-CO" sz="4400">
                <a:latin typeface="Lato"/>
                <a:ea typeface="Lato"/>
                <a:cs typeface="Lato"/>
                <a:sym typeface="Lato"/>
              </a:rPr>
              <a:t>combina el resultado de dos (o más) consultas SELECT</a:t>
            </a:r>
            <a:r>
              <a:rPr lang="es-CO" sz="4400">
                <a:latin typeface="Lato"/>
                <a:ea typeface="Lato"/>
                <a:cs typeface="Lato"/>
                <a:sym typeface="Lato"/>
              </a:rPr>
              <a:t> en una única tabla de salida.</a:t>
            </a:r>
            <a:endParaRPr/>
          </a:p>
          <a:p>
            <a:pPr indent="-457200" lvl="0" marL="457200" rtl="0" algn="l">
              <a:lnSpc>
                <a:spcPct val="90000"/>
              </a:lnSpc>
              <a:spcBef>
                <a:spcPts val="2000"/>
              </a:spcBef>
              <a:spcAft>
                <a:spcPts val="0"/>
              </a:spcAft>
              <a:buClr>
                <a:schemeClr val="dk1"/>
              </a:buClr>
              <a:buSzPct val="100000"/>
              <a:buChar char="•"/>
            </a:pPr>
            <a:r>
              <a:rPr lang="es-CO" sz="4400">
                <a:latin typeface="Lato"/>
                <a:ea typeface="Lato"/>
                <a:cs typeface="Lato"/>
                <a:sym typeface="Lato"/>
              </a:rPr>
              <a:t>No une tablas a nivel de filas relacionadas (como lo hace JOIN), sino que </a:t>
            </a:r>
            <a:r>
              <a:rPr b="1" lang="es-CO" sz="4400">
                <a:latin typeface="Lato"/>
                <a:ea typeface="Lato"/>
                <a:cs typeface="Lato"/>
                <a:sym typeface="Lato"/>
              </a:rPr>
              <a:t>pega un bloque de resultados sobre otro</a:t>
            </a:r>
            <a:r>
              <a:rPr lang="es-CO" sz="4400">
                <a:latin typeface="Lato"/>
                <a:ea typeface="Lato"/>
                <a:cs typeface="Lato"/>
                <a:sym typeface="Lato"/>
              </a:rPr>
              <a:t>, </a:t>
            </a:r>
            <a:r>
              <a:rPr i="1" lang="es-CO" sz="4400">
                <a:latin typeface="Lato"/>
                <a:ea typeface="Lato"/>
                <a:cs typeface="Lato"/>
                <a:sym typeface="Lato"/>
              </a:rPr>
              <a:t>siempre y cuando tengan la misma estructura</a:t>
            </a:r>
            <a:r>
              <a:rPr lang="es-CO" sz="4400">
                <a:latin typeface="Lato"/>
                <a:ea typeface="Lato"/>
                <a:cs typeface="Lato"/>
                <a:sym typeface="Lato"/>
              </a:rPr>
              <a:t>.</a:t>
            </a:r>
            <a:endParaRPr/>
          </a:p>
        </p:txBody>
      </p:sp>
      <p:pic>
        <p:nvPicPr>
          <p:cNvPr id="1390" name="Google Shape;1390;p51"/>
          <p:cNvPicPr preferRelativeResize="0"/>
          <p:nvPr/>
        </p:nvPicPr>
        <p:blipFill rotWithShape="1">
          <a:blip r:embed="rId4">
            <a:alphaModFix/>
          </a:blip>
          <a:srcRect b="17924" l="5192" r="4984" t="17966"/>
          <a:stretch/>
        </p:blipFill>
        <p:spPr>
          <a:xfrm>
            <a:off x="3491345" y="6455879"/>
            <a:ext cx="17493672" cy="3456217"/>
          </a:xfrm>
          <a:prstGeom prst="rect">
            <a:avLst/>
          </a:prstGeom>
          <a:noFill/>
          <a:ln>
            <a:noFill/>
          </a:ln>
        </p:spPr>
      </p:pic>
      <p:sp>
        <p:nvSpPr>
          <p:cNvPr id="1391" name="Google Shape;1391;p51"/>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5" name="Shape 1395"/>
        <p:cNvGrpSpPr/>
        <p:nvPr/>
      </p:nvGrpSpPr>
      <p:grpSpPr>
        <a:xfrm>
          <a:off x="0" y="0"/>
          <a:ext cx="0" cy="0"/>
          <a:chOff x="0" y="0"/>
          <a:chExt cx="0" cy="0"/>
        </a:xfrm>
      </p:grpSpPr>
      <p:sp>
        <p:nvSpPr>
          <p:cNvPr id="1396" name="Google Shape;1396;p52"/>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UNION</a:t>
            </a:r>
            <a:endParaRPr/>
          </a:p>
        </p:txBody>
      </p:sp>
      <p:sp>
        <p:nvSpPr>
          <p:cNvPr id="1397" name="Google Shape;1397;p52"/>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aphicFrame>
        <p:nvGraphicFramePr>
          <p:cNvPr id="1398" name="Google Shape;1398;p52"/>
          <p:cNvGraphicFramePr/>
          <p:nvPr/>
        </p:nvGraphicFramePr>
        <p:xfrm>
          <a:off x="2077106" y="3558611"/>
          <a:ext cx="3000000" cy="3000000"/>
        </p:xfrm>
        <a:graphic>
          <a:graphicData uri="http://schemas.openxmlformats.org/drawingml/2006/table">
            <a:tbl>
              <a:tblPr bandRow="1" firstRow="1">
                <a:noFill/>
                <a:tableStyleId>{F9AEA5AA-8D93-4CD1-B681-6B90EA84BE7F}</a:tableStyleId>
              </a:tblPr>
              <a:tblGrid>
                <a:gridCol w="4436050"/>
                <a:gridCol w="4436050"/>
              </a:tblGrid>
              <a:tr h="370850">
                <a:tc gridSpan="2">
                  <a:txBody>
                    <a:bodyPr/>
                    <a:lstStyle/>
                    <a:p>
                      <a:pPr indent="0" lvl="0" marL="0" marR="0" rtl="0" algn="ctr">
                        <a:spcBef>
                          <a:spcPts val="0"/>
                        </a:spcBef>
                        <a:spcAft>
                          <a:spcPts val="0"/>
                        </a:spcAft>
                        <a:buNone/>
                      </a:pPr>
                      <a:r>
                        <a:rPr lang="es-CO" sz="3600" u="none" cap="none" strike="noStrike"/>
                        <a:t>empleados_2023</a:t>
                      </a:r>
                      <a:endParaRPr/>
                    </a:p>
                  </a:txBody>
                  <a:tcPr marT="45725" marB="45725" marR="91450" marL="91450"/>
                </a:tc>
                <a:tc hMerge="1"/>
              </a:tr>
              <a:tr h="370850">
                <a:tc>
                  <a:txBody>
                    <a:bodyPr/>
                    <a:lstStyle/>
                    <a:p>
                      <a:pPr indent="0" lvl="0" marL="0" marR="0" rtl="0" algn="ctr">
                        <a:spcBef>
                          <a:spcPts val="0"/>
                        </a:spcBef>
                        <a:spcAft>
                          <a:spcPts val="0"/>
                        </a:spcAft>
                        <a:buNone/>
                      </a:pPr>
                      <a:r>
                        <a:rPr lang="es-CO" sz="3600" u="none" cap="none" strike="noStrike"/>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600" u="none" cap="none" strike="noStrike"/>
                        <a:t>codigo</a:t>
                      </a:r>
                      <a:endParaRPr sz="3600" u="none" cap="none" strike="noStrike"/>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lang="es-CO" sz="3600" u="none" cap="none" strike="noStrike"/>
                        <a:t>Juan Hernández</a:t>
                      </a:r>
                      <a:endParaRPr/>
                    </a:p>
                  </a:txBody>
                  <a:tcPr marT="45725" marB="45725" marR="91450" marL="91450"/>
                </a:tc>
                <a:tc>
                  <a:txBody>
                    <a:bodyPr/>
                    <a:lstStyle/>
                    <a:p>
                      <a:pPr indent="0" lvl="0" marL="0" marR="0" rtl="0" algn="ctr">
                        <a:spcBef>
                          <a:spcPts val="0"/>
                        </a:spcBef>
                        <a:spcAft>
                          <a:spcPts val="0"/>
                        </a:spcAft>
                        <a:buNone/>
                      </a:pPr>
                      <a:r>
                        <a:rPr lang="es-CO" sz="3600" u="none" cap="none" strike="noStrike"/>
                        <a:t>1502</a:t>
                      </a:r>
                      <a:endParaRPr/>
                    </a:p>
                  </a:txBody>
                  <a:tcPr marT="45725" marB="45725" marR="91450" marL="91450"/>
                </a:tc>
              </a:tr>
              <a:tr h="370850">
                <a:tc>
                  <a:txBody>
                    <a:bodyPr/>
                    <a:lstStyle/>
                    <a:p>
                      <a:pPr indent="0" lvl="0" marL="0" marR="0" rtl="0" algn="ctr">
                        <a:spcBef>
                          <a:spcPts val="0"/>
                        </a:spcBef>
                        <a:spcAft>
                          <a:spcPts val="0"/>
                        </a:spcAft>
                        <a:buNone/>
                      </a:pPr>
                      <a:r>
                        <a:rPr lang="es-CO" sz="3600" u="none" cap="none" strike="noStrike"/>
                        <a:t>Mariana Fernández</a:t>
                      </a:r>
                      <a:endParaRPr/>
                    </a:p>
                  </a:txBody>
                  <a:tcPr marT="45725" marB="45725" marR="91450" marL="91450"/>
                </a:tc>
                <a:tc>
                  <a:txBody>
                    <a:bodyPr/>
                    <a:lstStyle/>
                    <a:p>
                      <a:pPr indent="0" lvl="0" marL="0" marR="0" rtl="0" algn="ctr">
                        <a:spcBef>
                          <a:spcPts val="0"/>
                        </a:spcBef>
                        <a:spcAft>
                          <a:spcPts val="0"/>
                        </a:spcAft>
                        <a:buNone/>
                      </a:pPr>
                      <a:r>
                        <a:rPr lang="es-CO" sz="3600" u="none" cap="none" strike="noStrike"/>
                        <a:t>2803</a:t>
                      </a:r>
                      <a:endParaRPr/>
                    </a:p>
                  </a:txBody>
                  <a:tcPr marT="45725" marB="45725" marR="91450" marL="91450"/>
                </a:tc>
              </a:tr>
            </a:tbl>
          </a:graphicData>
        </a:graphic>
      </p:graphicFrame>
      <p:graphicFrame>
        <p:nvGraphicFramePr>
          <p:cNvPr id="1399" name="Google Shape;1399;p52"/>
          <p:cNvGraphicFramePr/>
          <p:nvPr/>
        </p:nvGraphicFramePr>
        <p:xfrm>
          <a:off x="13168088" y="3607731"/>
          <a:ext cx="3000000" cy="3000000"/>
        </p:xfrm>
        <a:graphic>
          <a:graphicData uri="http://schemas.openxmlformats.org/drawingml/2006/table">
            <a:tbl>
              <a:tblPr bandRow="1" firstRow="1">
                <a:noFill/>
                <a:tableStyleId>{BB66A955-46D2-4335-B11F-5F9803E20092}</a:tableStyleId>
              </a:tblPr>
              <a:tblGrid>
                <a:gridCol w="4436050"/>
                <a:gridCol w="4436050"/>
              </a:tblGrid>
              <a:tr h="370850">
                <a:tc gridSpan="2">
                  <a:txBody>
                    <a:bodyPr/>
                    <a:lstStyle/>
                    <a:p>
                      <a:pPr indent="0" lvl="0" marL="0" marR="0" rtl="0" algn="ctr">
                        <a:spcBef>
                          <a:spcPts val="0"/>
                        </a:spcBef>
                        <a:spcAft>
                          <a:spcPts val="0"/>
                        </a:spcAft>
                        <a:buNone/>
                      </a:pPr>
                      <a:r>
                        <a:rPr lang="es-CO" sz="3600" u="none" cap="none" strike="noStrike"/>
                        <a:t>empleados_2024</a:t>
                      </a:r>
                      <a:endParaRPr/>
                    </a:p>
                  </a:txBody>
                  <a:tcPr marT="45725" marB="45725" marR="91450" marL="91450"/>
                </a:tc>
                <a:tc hMerge="1"/>
              </a:tr>
              <a:tr h="370850">
                <a:tc>
                  <a:txBody>
                    <a:bodyPr/>
                    <a:lstStyle/>
                    <a:p>
                      <a:pPr indent="0" lvl="0" marL="0" marR="0" rtl="0" algn="ctr">
                        <a:spcBef>
                          <a:spcPts val="0"/>
                        </a:spcBef>
                        <a:spcAft>
                          <a:spcPts val="0"/>
                        </a:spcAft>
                        <a:buNone/>
                      </a:pPr>
                      <a:r>
                        <a:rPr lang="es-CO" sz="3600" u="none" cap="none" strike="noStrike"/>
                        <a:t>nombre</a:t>
                      </a:r>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600" u="none" cap="none" strike="noStrike"/>
                        <a:t>codigo</a:t>
                      </a:r>
                      <a:endParaRPr sz="3600" u="none" cap="none" strike="noStrike"/>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lang="es-CO" sz="3600" u="none" cap="none" strike="noStrike"/>
                        <a:t>Camilo Contreras</a:t>
                      </a:r>
                      <a:endParaRPr/>
                    </a:p>
                  </a:txBody>
                  <a:tcPr marT="45725" marB="45725" marR="91450" marL="91450"/>
                </a:tc>
                <a:tc>
                  <a:txBody>
                    <a:bodyPr/>
                    <a:lstStyle/>
                    <a:p>
                      <a:pPr indent="0" lvl="0" marL="0" marR="0" rtl="0" algn="ctr">
                        <a:spcBef>
                          <a:spcPts val="0"/>
                        </a:spcBef>
                        <a:spcAft>
                          <a:spcPts val="0"/>
                        </a:spcAft>
                        <a:buNone/>
                      </a:pPr>
                      <a:r>
                        <a:rPr lang="es-CO" sz="3600" u="none" cap="none" strike="noStrike"/>
                        <a:t>1402</a:t>
                      </a:r>
                      <a:endParaRPr/>
                    </a:p>
                  </a:txBody>
                  <a:tcPr marT="45725" marB="45725" marR="91450" marL="91450"/>
                </a:tc>
              </a:tr>
              <a:tr h="370850">
                <a:tc>
                  <a:txBody>
                    <a:bodyPr/>
                    <a:lstStyle/>
                    <a:p>
                      <a:pPr indent="0" lvl="0" marL="0" marR="0" rtl="0" algn="ctr">
                        <a:spcBef>
                          <a:spcPts val="0"/>
                        </a:spcBef>
                        <a:spcAft>
                          <a:spcPts val="0"/>
                        </a:spcAft>
                        <a:buNone/>
                      </a:pPr>
                      <a:r>
                        <a:rPr lang="es-CO" sz="3600" u="none" cap="none" strike="noStrike"/>
                        <a:t>Mariana Fernández</a:t>
                      </a:r>
                      <a:endParaRPr/>
                    </a:p>
                  </a:txBody>
                  <a:tcPr marT="45725" marB="45725" marR="91450" marL="91450"/>
                </a:tc>
                <a:tc>
                  <a:txBody>
                    <a:bodyPr/>
                    <a:lstStyle/>
                    <a:p>
                      <a:pPr indent="0" lvl="0" marL="0" marR="0" rtl="0" algn="ctr">
                        <a:spcBef>
                          <a:spcPts val="0"/>
                        </a:spcBef>
                        <a:spcAft>
                          <a:spcPts val="0"/>
                        </a:spcAft>
                        <a:buNone/>
                      </a:pPr>
                      <a:r>
                        <a:rPr lang="es-CO" sz="3600" u="none" cap="none" strike="noStrike"/>
                        <a:t>2803</a:t>
                      </a:r>
                      <a:endParaRPr/>
                    </a:p>
                  </a:txBody>
                  <a:tcPr marT="45725" marB="45725" marR="91450" marL="91450"/>
                </a:tc>
              </a:tr>
            </a:tbl>
          </a:graphicData>
        </a:graphic>
      </p:graphicFrame>
      <p:graphicFrame>
        <p:nvGraphicFramePr>
          <p:cNvPr id="1400" name="Google Shape;1400;p52"/>
          <p:cNvGraphicFramePr/>
          <p:nvPr/>
        </p:nvGraphicFramePr>
        <p:xfrm>
          <a:off x="7755947" y="7597070"/>
          <a:ext cx="3000000" cy="3000000"/>
        </p:xfrm>
        <a:graphic>
          <a:graphicData uri="http://schemas.openxmlformats.org/drawingml/2006/table">
            <a:tbl>
              <a:tblPr bandRow="1" firstRow="1">
                <a:noFill/>
                <a:tableStyleId>{AEACD71F-C193-41F4-B763-BAA4B7488520}</a:tableStyleId>
              </a:tblPr>
              <a:tblGrid>
                <a:gridCol w="4436050"/>
                <a:gridCol w="4436050"/>
              </a:tblGrid>
              <a:tr h="370850">
                <a:tc gridSpan="2">
                  <a:txBody>
                    <a:bodyPr/>
                    <a:lstStyle/>
                    <a:p>
                      <a:pPr indent="0" lvl="0" marL="0" marR="0" rtl="0" algn="ctr">
                        <a:spcBef>
                          <a:spcPts val="0"/>
                        </a:spcBef>
                        <a:spcAft>
                          <a:spcPts val="0"/>
                        </a:spcAft>
                        <a:buNone/>
                      </a:pPr>
                      <a:r>
                        <a:rPr lang="es-CO" sz="3600" u="none" cap="none" strike="noStrike"/>
                        <a:t>union</a:t>
                      </a:r>
                      <a:endParaRPr sz="3600" u="none" cap="none" strike="noStrike"/>
                    </a:p>
                  </a:txBody>
                  <a:tcPr marT="45725" marB="45725" marR="91450" marL="91450"/>
                </a:tc>
                <a:tc hMerge="1"/>
              </a:tr>
              <a:tr h="370850">
                <a:tc>
                  <a:txBody>
                    <a:bodyPr/>
                    <a:lstStyle/>
                    <a:p>
                      <a:pPr indent="0" lvl="0" marL="0" marR="0" rtl="0" algn="ctr">
                        <a:spcBef>
                          <a:spcPts val="0"/>
                        </a:spcBef>
                        <a:spcAft>
                          <a:spcPts val="0"/>
                        </a:spcAft>
                        <a:buNone/>
                      </a:pPr>
                      <a:r>
                        <a:rPr lang="es-CO" sz="3600" u="none" cap="none" strike="noStrike"/>
                        <a:t>nombre</a:t>
                      </a:r>
                      <a:endParaRPr/>
                    </a:p>
                  </a:txBody>
                  <a:tcPr marT="45725" marB="45725" marR="91450" marL="91450">
                    <a:solidFill>
                      <a:srgbClr val="E1EFD8"/>
                    </a:solidFill>
                  </a:tcPr>
                </a:tc>
                <a:tc>
                  <a:txBody>
                    <a:bodyPr/>
                    <a:lstStyle/>
                    <a:p>
                      <a:pPr indent="0" lvl="0" marL="0" marR="0" rtl="0" algn="ctr">
                        <a:spcBef>
                          <a:spcPts val="0"/>
                        </a:spcBef>
                        <a:spcAft>
                          <a:spcPts val="0"/>
                        </a:spcAft>
                        <a:buNone/>
                      </a:pPr>
                      <a:r>
                        <a:rPr lang="es-CO" sz="3600" u="none" cap="none" strike="noStrike"/>
                        <a:t>codigo</a:t>
                      </a:r>
                      <a:endParaRPr sz="3600" u="none" cap="none" strike="noStrike"/>
                    </a:p>
                  </a:txBody>
                  <a:tcPr marT="45725" marB="45725" marR="91450" marL="91450">
                    <a:solidFill>
                      <a:srgbClr val="E1EFD8"/>
                    </a:solidFill>
                  </a:tcPr>
                </a:tc>
              </a:tr>
              <a:tr h="370850">
                <a:tc>
                  <a:txBody>
                    <a:bodyPr/>
                    <a:lstStyle/>
                    <a:p>
                      <a:pPr indent="0" lvl="0" marL="0" marR="0" rtl="0" algn="ctr">
                        <a:spcBef>
                          <a:spcPts val="0"/>
                        </a:spcBef>
                        <a:spcAft>
                          <a:spcPts val="0"/>
                        </a:spcAft>
                        <a:buNone/>
                      </a:pPr>
                      <a:r>
                        <a:rPr lang="es-CO" sz="3600" u="none" cap="none" strike="noStrike"/>
                        <a:t>Juan Hernández</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600" u="none" cap="none" strike="noStrike"/>
                        <a:t>1502</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lang="es-CO" sz="3600" u="none" cap="none" strike="noStrike"/>
                        <a:t>Mariana Fernández</a:t>
                      </a:r>
                      <a:endParaRPr/>
                    </a:p>
                  </a:txBody>
                  <a:tcPr marT="45725" marB="45725" marR="91450" marL="91450">
                    <a:gradFill>
                      <a:gsLst>
                        <a:gs pos="0">
                          <a:srgbClr val="FFF2CC"/>
                        </a:gs>
                        <a:gs pos="100000">
                          <a:srgbClr val="FBE4D4"/>
                        </a:gs>
                      </a:gsLst>
                      <a:lin ang="5400000" scaled="0"/>
                    </a:gradFill>
                  </a:tcPr>
                </a:tc>
                <a:tc>
                  <a:txBody>
                    <a:bodyPr/>
                    <a:lstStyle/>
                    <a:p>
                      <a:pPr indent="0" lvl="0" marL="0" marR="0" rtl="0" algn="ctr">
                        <a:spcBef>
                          <a:spcPts val="0"/>
                        </a:spcBef>
                        <a:spcAft>
                          <a:spcPts val="0"/>
                        </a:spcAft>
                        <a:buNone/>
                      </a:pPr>
                      <a:r>
                        <a:rPr lang="es-CO" sz="3600" u="none" cap="none" strike="noStrike"/>
                        <a:t>2803</a:t>
                      </a:r>
                      <a:endParaRPr/>
                    </a:p>
                  </a:txBody>
                  <a:tcPr marT="45725" marB="45725" marR="91450" marL="91450">
                    <a:gradFill>
                      <a:gsLst>
                        <a:gs pos="0">
                          <a:srgbClr val="FFF2CC"/>
                        </a:gs>
                        <a:gs pos="100000">
                          <a:srgbClr val="FBE4D4"/>
                        </a:gs>
                      </a:gsLst>
                      <a:lin ang="5400000" scaled="0"/>
                    </a:gradFill>
                  </a:tcPr>
                </a:tc>
              </a:tr>
              <a:tr h="370850">
                <a:tc>
                  <a:txBody>
                    <a:bodyPr/>
                    <a:lstStyle/>
                    <a:p>
                      <a:pPr indent="0" lvl="0" marL="0" marR="0" rtl="0" algn="ctr">
                        <a:spcBef>
                          <a:spcPts val="0"/>
                        </a:spcBef>
                        <a:spcAft>
                          <a:spcPts val="0"/>
                        </a:spcAft>
                        <a:buNone/>
                      </a:pPr>
                      <a:r>
                        <a:rPr lang="es-CO" sz="3600" u="none" cap="none" strike="noStrike"/>
                        <a:t>Camilo Contreras</a:t>
                      </a:r>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600" u="none" cap="none" strike="noStrike"/>
                        <a:t>1402</a:t>
                      </a:r>
                      <a:endParaRPr/>
                    </a:p>
                  </a:txBody>
                  <a:tcPr marT="45725" marB="45725" marR="91450" marL="91450">
                    <a:solidFill>
                      <a:srgbClr val="FBE4D4"/>
                    </a:solidFill>
                  </a:tcPr>
                </a:tc>
              </a:tr>
            </a:tbl>
          </a:graphicData>
        </a:graphic>
      </p:graphicFrame>
      <p:sp>
        <p:nvSpPr>
          <p:cNvPr id="1401" name="Google Shape;1401;p52"/>
          <p:cNvSpPr txBox="1"/>
          <p:nvPr/>
        </p:nvSpPr>
        <p:spPr>
          <a:xfrm>
            <a:off x="11544300" y="4238606"/>
            <a:ext cx="10287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Calibri"/>
                <a:ea typeface="Calibri"/>
                <a:cs typeface="Calibri"/>
                <a:sym typeface="Calibri"/>
              </a:rPr>
              <a:t>∪</a:t>
            </a:r>
            <a:endParaRPr/>
          </a:p>
        </p:txBody>
      </p:sp>
      <p:sp>
        <p:nvSpPr>
          <p:cNvPr id="1402" name="Google Shape;1402;p52"/>
          <p:cNvSpPr txBox="1"/>
          <p:nvPr/>
        </p:nvSpPr>
        <p:spPr>
          <a:xfrm>
            <a:off x="12896851" y="11356392"/>
            <a:ext cx="8167576" cy="66415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7B7B7B"/>
              </a:buClr>
              <a:buSzPts val="3000"/>
              <a:buFont typeface="Arial"/>
              <a:buNone/>
            </a:pPr>
            <a:r>
              <a:rPr lang="es-CO" sz="3000">
                <a:solidFill>
                  <a:srgbClr val="7B7B7B"/>
                </a:solidFill>
                <a:latin typeface="Arial"/>
                <a:ea typeface="Arial"/>
                <a:cs typeface="Arial"/>
                <a:sym typeface="Arial"/>
              </a:rPr>
              <a:t>Por defecto, UNION </a:t>
            </a:r>
            <a:r>
              <a:rPr lang="es-CO" sz="3000" u="sng">
                <a:solidFill>
                  <a:srgbClr val="7B7B7B"/>
                </a:solidFill>
                <a:latin typeface="Arial"/>
                <a:ea typeface="Arial"/>
                <a:cs typeface="Arial"/>
                <a:sym typeface="Arial"/>
              </a:rPr>
              <a:t>elimina los duplicados</a:t>
            </a:r>
            <a:r>
              <a:rPr lang="es-CO" sz="3000">
                <a:solidFill>
                  <a:srgbClr val="7B7B7B"/>
                </a:solidFill>
                <a:latin typeface="Arial"/>
                <a:ea typeface="Arial"/>
                <a:cs typeface="Arial"/>
                <a:sym typeface="Arial"/>
              </a:rPr>
              <a:t>.</a:t>
            </a:r>
            <a:endParaRPr/>
          </a:p>
        </p:txBody>
      </p:sp>
      <p:grpSp>
        <p:nvGrpSpPr>
          <p:cNvPr id="1403" name="Google Shape;1403;p52"/>
          <p:cNvGrpSpPr/>
          <p:nvPr/>
        </p:nvGrpSpPr>
        <p:grpSpPr>
          <a:xfrm>
            <a:off x="11829300" y="10972800"/>
            <a:ext cx="1029450" cy="1030693"/>
            <a:chOff x="11829300" y="10972800"/>
            <a:chExt cx="1029450" cy="1030693"/>
          </a:xfrm>
        </p:grpSpPr>
        <p:sp>
          <p:nvSpPr>
            <p:cNvPr id="1404" name="Google Shape;1404;p52"/>
            <p:cNvSpPr/>
            <p:nvPr/>
          </p:nvSpPr>
          <p:spPr>
            <a:xfrm>
              <a:off x="11867432" y="10972800"/>
              <a:ext cx="991318" cy="1030693"/>
            </a:xfrm>
            <a:custGeom>
              <a:rect b="b" l="l" r="r" t="t"/>
              <a:pathLst>
                <a:path extrusionOk="0" h="1030693" w="991318">
                  <a:moveTo>
                    <a:pt x="991318" y="742950"/>
                  </a:moveTo>
                  <a:cubicBezTo>
                    <a:pt x="618255" y="928687"/>
                    <a:pt x="245193" y="1114425"/>
                    <a:pt x="95968" y="990600"/>
                  </a:cubicBezTo>
                  <a:cubicBezTo>
                    <a:pt x="-53257" y="866775"/>
                    <a:pt x="-8807" y="158750"/>
                    <a:pt x="95968" y="0"/>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05" name="Google Shape;1405;p52"/>
            <p:cNvCxnSpPr>
              <a:stCxn id="1404" idx="2"/>
            </p:cNvCxnSpPr>
            <p:nvPr/>
          </p:nvCxnSpPr>
          <p:spPr>
            <a:xfrm>
              <a:off x="11963400" y="10972800"/>
              <a:ext cx="0" cy="150300"/>
            </a:xfrm>
            <a:prstGeom prst="straightConnector1">
              <a:avLst/>
            </a:prstGeom>
            <a:noFill/>
            <a:ln cap="flat" cmpd="sng" w="38100">
              <a:solidFill>
                <a:srgbClr val="FF2F92"/>
              </a:solidFill>
              <a:prstDash val="solid"/>
              <a:miter lim="800000"/>
              <a:headEnd len="sm" w="sm" type="none"/>
              <a:tailEnd len="sm" w="sm" type="none"/>
            </a:ln>
          </p:spPr>
        </p:cxnSp>
        <p:cxnSp>
          <p:nvCxnSpPr>
            <p:cNvPr id="1406" name="Google Shape;1406;p52"/>
            <p:cNvCxnSpPr>
              <a:stCxn id="1404" idx="2"/>
            </p:cNvCxnSpPr>
            <p:nvPr/>
          </p:nvCxnSpPr>
          <p:spPr>
            <a:xfrm flipH="1">
              <a:off x="11829300" y="10972800"/>
              <a:ext cx="134100" cy="93900"/>
            </a:xfrm>
            <a:prstGeom prst="straightConnector1">
              <a:avLst/>
            </a:prstGeom>
            <a:noFill/>
            <a:ln cap="flat" cmpd="sng" w="38100">
              <a:solidFill>
                <a:srgbClr val="FF2F92"/>
              </a:solidFill>
              <a:prstDash val="solid"/>
              <a:miter lim="800000"/>
              <a:headEnd len="sm" w="sm" type="none"/>
              <a:tailEnd len="sm" w="sm" type="none"/>
            </a:ln>
          </p:spPr>
        </p:cxn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0" name="Shape 1410"/>
        <p:cNvGrpSpPr/>
        <p:nvPr/>
      </p:nvGrpSpPr>
      <p:grpSpPr>
        <a:xfrm>
          <a:off x="0" y="0"/>
          <a:ext cx="0" cy="0"/>
          <a:chOff x="0" y="0"/>
          <a:chExt cx="0" cy="0"/>
        </a:xfrm>
      </p:grpSpPr>
      <p:sp>
        <p:nvSpPr>
          <p:cNvPr id="1411" name="Google Shape;1411;p53"/>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UNION ALL</a:t>
            </a:r>
            <a:endParaRPr/>
          </a:p>
        </p:txBody>
      </p:sp>
      <p:sp>
        <p:nvSpPr>
          <p:cNvPr id="1412" name="Google Shape;1412;p53"/>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aphicFrame>
        <p:nvGraphicFramePr>
          <p:cNvPr id="1413" name="Google Shape;1413;p53"/>
          <p:cNvGraphicFramePr/>
          <p:nvPr/>
        </p:nvGraphicFramePr>
        <p:xfrm>
          <a:off x="2077106" y="3558611"/>
          <a:ext cx="3000000" cy="3000000"/>
        </p:xfrm>
        <a:graphic>
          <a:graphicData uri="http://schemas.openxmlformats.org/drawingml/2006/table">
            <a:tbl>
              <a:tblPr bandRow="1" firstRow="1">
                <a:noFill/>
                <a:tableStyleId>{F9AEA5AA-8D93-4CD1-B681-6B90EA84BE7F}</a:tableStyleId>
              </a:tblPr>
              <a:tblGrid>
                <a:gridCol w="4436050"/>
                <a:gridCol w="4436050"/>
              </a:tblGrid>
              <a:tr h="370850">
                <a:tc gridSpan="2">
                  <a:txBody>
                    <a:bodyPr/>
                    <a:lstStyle/>
                    <a:p>
                      <a:pPr indent="0" lvl="0" marL="0" marR="0" rtl="0" algn="ctr">
                        <a:spcBef>
                          <a:spcPts val="0"/>
                        </a:spcBef>
                        <a:spcAft>
                          <a:spcPts val="0"/>
                        </a:spcAft>
                        <a:buNone/>
                      </a:pPr>
                      <a:r>
                        <a:rPr lang="es-CO" sz="3600" u="none" cap="none" strike="noStrike"/>
                        <a:t>empleados_2023</a:t>
                      </a:r>
                      <a:endParaRPr/>
                    </a:p>
                  </a:txBody>
                  <a:tcPr marT="45725" marB="45725" marR="91450" marL="91450"/>
                </a:tc>
                <a:tc hMerge="1"/>
              </a:tr>
              <a:tr h="370850">
                <a:tc>
                  <a:txBody>
                    <a:bodyPr/>
                    <a:lstStyle/>
                    <a:p>
                      <a:pPr indent="0" lvl="0" marL="0" marR="0" rtl="0" algn="ctr">
                        <a:spcBef>
                          <a:spcPts val="0"/>
                        </a:spcBef>
                        <a:spcAft>
                          <a:spcPts val="0"/>
                        </a:spcAft>
                        <a:buNone/>
                      </a:pPr>
                      <a:r>
                        <a:rPr lang="es-CO" sz="3600" u="none" cap="none" strike="noStrike"/>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600" u="none" cap="none" strike="noStrike"/>
                        <a:t>codigo</a:t>
                      </a:r>
                      <a:endParaRPr sz="3600" u="none" cap="none" strike="noStrike"/>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lang="es-CO" sz="3600" u="none" cap="none" strike="noStrike"/>
                        <a:t>Juan Hernández</a:t>
                      </a:r>
                      <a:endParaRPr/>
                    </a:p>
                  </a:txBody>
                  <a:tcPr marT="45725" marB="45725" marR="91450" marL="91450"/>
                </a:tc>
                <a:tc>
                  <a:txBody>
                    <a:bodyPr/>
                    <a:lstStyle/>
                    <a:p>
                      <a:pPr indent="0" lvl="0" marL="0" marR="0" rtl="0" algn="ctr">
                        <a:spcBef>
                          <a:spcPts val="0"/>
                        </a:spcBef>
                        <a:spcAft>
                          <a:spcPts val="0"/>
                        </a:spcAft>
                        <a:buNone/>
                      </a:pPr>
                      <a:r>
                        <a:rPr lang="es-CO" sz="3600" u="none" cap="none" strike="noStrike"/>
                        <a:t>1502</a:t>
                      </a:r>
                      <a:endParaRPr/>
                    </a:p>
                  </a:txBody>
                  <a:tcPr marT="45725" marB="45725" marR="91450" marL="91450"/>
                </a:tc>
              </a:tr>
              <a:tr h="370850">
                <a:tc>
                  <a:txBody>
                    <a:bodyPr/>
                    <a:lstStyle/>
                    <a:p>
                      <a:pPr indent="0" lvl="0" marL="0" marR="0" rtl="0" algn="ctr">
                        <a:spcBef>
                          <a:spcPts val="0"/>
                        </a:spcBef>
                        <a:spcAft>
                          <a:spcPts val="0"/>
                        </a:spcAft>
                        <a:buNone/>
                      </a:pPr>
                      <a:r>
                        <a:rPr lang="es-CO" sz="3600" u="none" cap="none" strike="noStrike"/>
                        <a:t>Mariana Fernández</a:t>
                      </a:r>
                      <a:endParaRPr/>
                    </a:p>
                  </a:txBody>
                  <a:tcPr marT="45725" marB="45725" marR="91450" marL="91450"/>
                </a:tc>
                <a:tc>
                  <a:txBody>
                    <a:bodyPr/>
                    <a:lstStyle/>
                    <a:p>
                      <a:pPr indent="0" lvl="0" marL="0" marR="0" rtl="0" algn="ctr">
                        <a:spcBef>
                          <a:spcPts val="0"/>
                        </a:spcBef>
                        <a:spcAft>
                          <a:spcPts val="0"/>
                        </a:spcAft>
                        <a:buNone/>
                      </a:pPr>
                      <a:r>
                        <a:rPr lang="es-CO" sz="3600" u="none" cap="none" strike="noStrike"/>
                        <a:t>2803</a:t>
                      </a:r>
                      <a:endParaRPr/>
                    </a:p>
                  </a:txBody>
                  <a:tcPr marT="45725" marB="45725" marR="91450" marL="91450"/>
                </a:tc>
              </a:tr>
            </a:tbl>
          </a:graphicData>
        </a:graphic>
      </p:graphicFrame>
      <p:graphicFrame>
        <p:nvGraphicFramePr>
          <p:cNvPr id="1414" name="Google Shape;1414;p53"/>
          <p:cNvGraphicFramePr/>
          <p:nvPr/>
        </p:nvGraphicFramePr>
        <p:xfrm>
          <a:off x="13168088" y="3607731"/>
          <a:ext cx="3000000" cy="3000000"/>
        </p:xfrm>
        <a:graphic>
          <a:graphicData uri="http://schemas.openxmlformats.org/drawingml/2006/table">
            <a:tbl>
              <a:tblPr bandRow="1" firstRow="1">
                <a:noFill/>
                <a:tableStyleId>{BB66A955-46D2-4335-B11F-5F9803E20092}</a:tableStyleId>
              </a:tblPr>
              <a:tblGrid>
                <a:gridCol w="4436050"/>
                <a:gridCol w="4436050"/>
              </a:tblGrid>
              <a:tr h="370850">
                <a:tc gridSpan="2">
                  <a:txBody>
                    <a:bodyPr/>
                    <a:lstStyle/>
                    <a:p>
                      <a:pPr indent="0" lvl="0" marL="0" marR="0" rtl="0" algn="ctr">
                        <a:spcBef>
                          <a:spcPts val="0"/>
                        </a:spcBef>
                        <a:spcAft>
                          <a:spcPts val="0"/>
                        </a:spcAft>
                        <a:buNone/>
                      </a:pPr>
                      <a:r>
                        <a:rPr lang="es-CO" sz="3600" u="none" cap="none" strike="noStrike"/>
                        <a:t>empleados_2024</a:t>
                      </a:r>
                      <a:endParaRPr/>
                    </a:p>
                  </a:txBody>
                  <a:tcPr marT="45725" marB="45725" marR="91450" marL="91450"/>
                </a:tc>
                <a:tc hMerge="1"/>
              </a:tr>
              <a:tr h="370850">
                <a:tc>
                  <a:txBody>
                    <a:bodyPr/>
                    <a:lstStyle/>
                    <a:p>
                      <a:pPr indent="0" lvl="0" marL="0" marR="0" rtl="0" algn="ctr">
                        <a:spcBef>
                          <a:spcPts val="0"/>
                        </a:spcBef>
                        <a:spcAft>
                          <a:spcPts val="0"/>
                        </a:spcAft>
                        <a:buNone/>
                      </a:pPr>
                      <a:r>
                        <a:rPr lang="es-CO" sz="3600" u="none" cap="none" strike="noStrike"/>
                        <a:t>nombre</a:t>
                      </a:r>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600" u="none" cap="none" strike="noStrike"/>
                        <a:t>codigo</a:t>
                      </a:r>
                      <a:endParaRPr sz="3600" u="none" cap="none" strike="noStrike"/>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lang="es-CO" sz="3600" u="none" cap="none" strike="noStrike"/>
                        <a:t>Camilo Contreras</a:t>
                      </a:r>
                      <a:endParaRPr/>
                    </a:p>
                  </a:txBody>
                  <a:tcPr marT="45725" marB="45725" marR="91450" marL="91450"/>
                </a:tc>
                <a:tc>
                  <a:txBody>
                    <a:bodyPr/>
                    <a:lstStyle/>
                    <a:p>
                      <a:pPr indent="0" lvl="0" marL="0" marR="0" rtl="0" algn="ctr">
                        <a:spcBef>
                          <a:spcPts val="0"/>
                        </a:spcBef>
                        <a:spcAft>
                          <a:spcPts val="0"/>
                        </a:spcAft>
                        <a:buNone/>
                      </a:pPr>
                      <a:r>
                        <a:rPr lang="es-CO" sz="3600" u="none" cap="none" strike="noStrike"/>
                        <a:t>1402</a:t>
                      </a:r>
                      <a:endParaRPr/>
                    </a:p>
                  </a:txBody>
                  <a:tcPr marT="45725" marB="45725" marR="91450" marL="91450"/>
                </a:tc>
              </a:tr>
              <a:tr h="370850">
                <a:tc>
                  <a:txBody>
                    <a:bodyPr/>
                    <a:lstStyle/>
                    <a:p>
                      <a:pPr indent="0" lvl="0" marL="0" marR="0" rtl="0" algn="ctr">
                        <a:spcBef>
                          <a:spcPts val="0"/>
                        </a:spcBef>
                        <a:spcAft>
                          <a:spcPts val="0"/>
                        </a:spcAft>
                        <a:buNone/>
                      </a:pPr>
                      <a:r>
                        <a:rPr lang="es-CO" sz="3600" u="none" cap="none" strike="noStrike"/>
                        <a:t>Mariana Fernández</a:t>
                      </a:r>
                      <a:endParaRPr/>
                    </a:p>
                  </a:txBody>
                  <a:tcPr marT="45725" marB="45725" marR="91450" marL="91450"/>
                </a:tc>
                <a:tc>
                  <a:txBody>
                    <a:bodyPr/>
                    <a:lstStyle/>
                    <a:p>
                      <a:pPr indent="0" lvl="0" marL="0" marR="0" rtl="0" algn="ctr">
                        <a:spcBef>
                          <a:spcPts val="0"/>
                        </a:spcBef>
                        <a:spcAft>
                          <a:spcPts val="0"/>
                        </a:spcAft>
                        <a:buNone/>
                      </a:pPr>
                      <a:r>
                        <a:rPr lang="es-CO" sz="3600" u="none" cap="none" strike="noStrike"/>
                        <a:t>2803</a:t>
                      </a:r>
                      <a:endParaRPr/>
                    </a:p>
                  </a:txBody>
                  <a:tcPr marT="45725" marB="45725" marR="91450" marL="91450"/>
                </a:tc>
              </a:tr>
            </a:tbl>
          </a:graphicData>
        </a:graphic>
      </p:graphicFrame>
      <p:graphicFrame>
        <p:nvGraphicFramePr>
          <p:cNvPr id="1415" name="Google Shape;1415;p53"/>
          <p:cNvGraphicFramePr/>
          <p:nvPr/>
        </p:nvGraphicFramePr>
        <p:xfrm>
          <a:off x="7755947" y="7597070"/>
          <a:ext cx="3000000" cy="3000000"/>
        </p:xfrm>
        <a:graphic>
          <a:graphicData uri="http://schemas.openxmlformats.org/drawingml/2006/table">
            <a:tbl>
              <a:tblPr bandRow="1" firstRow="1">
                <a:noFill/>
                <a:tableStyleId>{AEACD71F-C193-41F4-B763-BAA4B7488520}</a:tableStyleId>
              </a:tblPr>
              <a:tblGrid>
                <a:gridCol w="4436050"/>
                <a:gridCol w="4436050"/>
              </a:tblGrid>
              <a:tr h="370850">
                <a:tc gridSpan="2">
                  <a:txBody>
                    <a:bodyPr/>
                    <a:lstStyle/>
                    <a:p>
                      <a:pPr indent="0" lvl="0" marL="0" marR="0" rtl="0" algn="ctr">
                        <a:spcBef>
                          <a:spcPts val="0"/>
                        </a:spcBef>
                        <a:spcAft>
                          <a:spcPts val="0"/>
                        </a:spcAft>
                        <a:buNone/>
                      </a:pPr>
                      <a:r>
                        <a:rPr lang="es-CO" sz="3600" u="none" cap="none" strike="noStrike"/>
                        <a:t>union</a:t>
                      </a:r>
                      <a:endParaRPr sz="3600" u="none" cap="none" strike="noStrike"/>
                    </a:p>
                  </a:txBody>
                  <a:tcPr marT="45725" marB="45725" marR="91450" marL="91450"/>
                </a:tc>
                <a:tc hMerge="1"/>
              </a:tr>
              <a:tr h="370850">
                <a:tc>
                  <a:txBody>
                    <a:bodyPr/>
                    <a:lstStyle/>
                    <a:p>
                      <a:pPr indent="0" lvl="0" marL="0" marR="0" rtl="0" algn="ctr">
                        <a:spcBef>
                          <a:spcPts val="0"/>
                        </a:spcBef>
                        <a:spcAft>
                          <a:spcPts val="0"/>
                        </a:spcAft>
                        <a:buNone/>
                      </a:pPr>
                      <a:r>
                        <a:rPr lang="es-CO" sz="3600" u="none" cap="none" strike="noStrike"/>
                        <a:t>nombre</a:t>
                      </a:r>
                      <a:endParaRPr/>
                    </a:p>
                  </a:txBody>
                  <a:tcPr marT="45725" marB="45725" marR="91450" marL="91450">
                    <a:solidFill>
                      <a:srgbClr val="E1EFD8"/>
                    </a:solidFill>
                  </a:tcPr>
                </a:tc>
                <a:tc>
                  <a:txBody>
                    <a:bodyPr/>
                    <a:lstStyle/>
                    <a:p>
                      <a:pPr indent="0" lvl="0" marL="0" marR="0" rtl="0" algn="ctr">
                        <a:spcBef>
                          <a:spcPts val="0"/>
                        </a:spcBef>
                        <a:spcAft>
                          <a:spcPts val="0"/>
                        </a:spcAft>
                        <a:buNone/>
                      </a:pPr>
                      <a:r>
                        <a:rPr lang="es-CO" sz="3600" u="none" cap="none" strike="noStrike"/>
                        <a:t>codigo</a:t>
                      </a:r>
                      <a:endParaRPr sz="3600" u="none" cap="none" strike="noStrike"/>
                    </a:p>
                  </a:txBody>
                  <a:tcPr marT="45725" marB="45725" marR="91450" marL="91450">
                    <a:solidFill>
                      <a:srgbClr val="E1EFD8"/>
                    </a:solidFill>
                  </a:tcPr>
                </a:tc>
              </a:tr>
              <a:tr h="370850">
                <a:tc>
                  <a:txBody>
                    <a:bodyPr/>
                    <a:lstStyle/>
                    <a:p>
                      <a:pPr indent="0" lvl="0" marL="0" marR="0" rtl="0" algn="ctr">
                        <a:spcBef>
                          <a:spcPts val="0"/>
                        </a:spcBef>
                        <a:spcAft>
                          <a:spcPts val="0"/>
                        </a:spcAft>
                        <a:buNone/>
                      </a:pPr>
                      <a:r>
                        <a:rPr lang="es-CO" sz="3600" u="none" cap="none" strike="noStrike"/>
                        <a:t>Juan Hernández</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600" u="none" cap="none" strike="noStrike"/>
                        <a:t>1502</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lang="es-CO" sz="3600" u="none" cap="none" strike="noStrike"/>
                        <a:t>Mariana Fernández</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600" u="none" cap="none" strike="noStrike"/>
                        <a:t>2803</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lang="es-CO" sz="3600" u="none" cap="none" strike="noStrike"/>
                        <a:t>Camilo Contreras</a:t>
                      </a:r>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600" u="none" cap="none" strike="noStrike"/>
                        <a:t>1402</a:t>
                      </a:r>
                      <a:endParaRPr/>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lang="es-CO" sz="3600" u="none" cap="none" strike="noStrike"/>
                        <a:t>Mariana Fernández</a:t>
                      </a:r>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600" u="none" cap="none" strike="noStrike"/>
                        <a:t>2803</a:t>
                      </a:r>
                      <a:endParaRPr/>
                    </a:p>
                  </a:txBody>
                  <a:tcPr marT="45725" marB="45725" marR="91450" marL="91450">
                    <a:solidFill>
                      <a:srgbClr val="FBE4D4"/>
                    </a:solidFill>
                  </a:tcPr>
                </a:tc>
              </a:tr>
            </a:tbl>
          </a:graphicData>
        </a:graphic>
      </p:graphicFrame>
      <p:sp>
        <p:nvSpPr>
          <p:cNvPr id="1416" name="Google Shape;1416;p53"/>
          <p:cNvSpPr txBox="1"/>
          <p:nvPr/>
        </p:nvSpPr>
        <p:spPr>
          <a:xfrm>
            <a:off x="11544300" y="4238606"/>
            <a:ext cx="10287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Calibri"/>
                <a:ea typeface="Calibri"/>
                <a:cs typeface="Calibri"/>
                <a:sym typeface="Calibri"/>
              </a:rPr>
              <a:t>∪</a:t>
            </a:r>
            <a:endParaRPr/>
          </a:p>
        </p:txBody>
      </p:sp>
      <p:sp>
        <p:nvSpPr>
          <p:cNvPr id="1417" name="Google Shape;1417;p53"/>
          <p:cNvSpPr txBox="1"/>
          <p:nvPr/>
        </p:nvSpPr>
        <p:spPr>
          <a:xfrm>
            <a:off x="13012480" y="11958946"/>
            <a:ext cx="8872106" cy="664158"/>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lnSpc>
                <a:spcPct val="110000"/>
              </a:lnSpc>
              <a:spcBef>
                <a:spcPts val="0"/>
              </a:spcBef>
              <a:spcAft>
                <a:spcPts val="0"/>
              </a:spcAft>
              <a:buClr>
                <a:srgbClr val="7B7B7B"/>
              </a:buClr>
              <a:buSzPct val="100000"/>
              <a:buFont typeface="Arial"/>
              <a:buNone/>
            </a:pPr>
            <a:r>
              <a:rPr lang="es-CO" sz="3000">
                <a:solidFill>
                  <a:srgbClr val="7B7B7B"/>
                </a:solidFill>
                <a:latin typeface="Arial"/>
                <a:ea typeface="Arial"/>
                <a:cs typeface="Arial"/>
                <a:sym typeface="Arial"/>
              </a:rPr>
              <a:t>Si se quieren conservar los duplicados, se utiliza </a:t>
            </a:r>
            <a:r>
              <a:rPr lang="es-CO" sz="3000" u="sng">
                <a:solidFill>
                  <a:srgbClr val="7B7B7B"/>
                </a:solidFill>
                <a:latin typeface="Arial"/>
                <a:ea typeface="Arial"/>
                <a:cs typeface="Arial"/>
                <a:sym typeface="Arial"/>
              </a:rPr>
              <a:t>UNION ALL</a:t>
            </a:r>
            <a:endParaRPr/>
          </a:p>
        </p:txBody>
      </p:sp>
      <p:grpSp>
        <p:nvGrpSpPr>
          <p:cNvPr id="1418" name="Google Shape;1418;p53"/>
          <p:cNvGrpSpPr/>
          <p:nvPr/>
        </p:nvGrpSpPr>
        <p:grpSpPr>
          <a:xfrm>
            <a:off x="11955205" y="11566186"/>
            <a:ext cx="1029450" cy="1030693"/>
            <a:chOff x="11829300" y="10972800"/>
            <a:chExt cx="1029450" cy="1030693"/>
          </a:xfrm>
        </p:grpSpPr>
        <p:sp>
          <p:nvSpPr>
            <p:cNvPr id="1419" name="Google Shape;1419;p53"/>
            <p:cNvSpPr/>
            <p:nvPr/>
          </p:nvSpPr>
          <p:spPr>
            <a:xfrm>
              <a:off x="11867432" y="10972800"/>
              <a:ext cx="991318" cy="1030693"/>
            </a:xfrm>
            <a:custGeom>
              <a:rect b="b" l="l" r="r" t="t"/>
              <a:pathLst>
                <a:path extrusionOk="0" h="1030693" w="991318">
                  <a:moveTo>
                    <a:pt x="991318" y="742950"/>
                  </a:moveTo>
                  <a:cubicBezTo>
                    <a:pt x="618255" y="928687"/>
                    <a:pt x="245193" y="1114425"/>
                    <a:pt x="95968" y="990600"/>
                  </a:cubicBezTo>
                  <a:cubicBezTo>
                    <a:pt x="-53257" y="866775"/>
                    <a:pt x="-8807" y="158750"/>
                    <a:pt x="95968" y="0"/>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20" name="Google Shape;1420;p53"/>
            <p:cNvCxnSpPr>
              <a:stCxn id="1419" idx="2"/>
            </p:cNvCxnSpPr>
            <p:nvPr/>
          </p:nvCxnSpPr>
          <p:spPr>
            <a:xfrm>
              <a:off x="11963400" y="10972800"/>
              <a:ext cx="0" cy="150300"/>
            </a:xfrm>
            <a:prstGeom prst="straightConnector1">
              <a:avLst/>
            </a:prstGeom>
            <a:noFill/>
            <a:ln cap="flat" cmpd="sng" w="38100">
              <a:solidFill>
                <a:srgbClr val="FF2F92"/>
              </a:solidFill>
              <a:prstDash val="solid"/>
              <a:miter lim="800000"/>
              <a:headEnd len="sm" w="sm" type="none"/>
              <a:tailEnd len="sm" w="sm" type="none"/>
            </a:ln>
          </p:spPr>
        </p:cxnSp>
        <p:cxnSp>
          <p:nvCxnSpPr>
            <p:cNvPr id="1421" name="Google Shape;1421;p53"/>
            <p:cNvCxnSpPr>
              <a:stCxn id="1419" idx="2"/>
            </p:cNvCxnSpPr>
            <p:nvPr/>
          </p:nvCxnSpPr>
          <p:spPr>
            <a:xfrm flipH="1">
              <a:off x="11829300" y="10972800"/>
              <a:ext cx="134100" cy="93900"/>
            </a:xfrm>
            <a:prstGeom prst="straightConnector1">
              <a:avLst/>
            </a:prstGeom>
            <a:noFill/>
            <a:ln cap="flat" cmpd="sng" w="38100">
              <a:solidFill>
                <a:srgbClr val="FF2F92"/>
              </a:solidFill>
              <a:prstDash val="solid"/>
              <a:miter lim="800000"/>
              <a:headEnd len="sm" w="sm" type="none"/>
              <a:tailEnd len="sm" w="sm" type="non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5" name="Shape 1425"/>
        <p:cNvGrpSpPr/>
        <p:nvPr/>
      </p:nvGrpSpPr>
      <p:grpSpPr>
        <a:xfrm>
          <a:off x="0" y="0"/>
          <a:ext cx="0" cy="0"/>
          <a:chOff x="0" y="0"/>
          <a:chExt cx="0" cy="0"/>
        </a:xfrm>
      </p:grpSpPr>
      <p:sp>
        <p:nvSpPr>
          <p:cNvPr id="1426" name="Google Shape;1426;p54"/>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JOIN</a:t>
            </a:r>
            <a:endParaRPr/>
          </a:p>
        </p:txBody>
      </p:sp>
      <p:sp>
        <p:nvSpPr>
          <p:cNvPr id="1427" name="Google Shape;1427;p54"/>
          <p:cNvSpPr txBox="1"/>
          <p:nvPr>
            <p:ph idx="1" type="body"/>
          </p:nvPr>
        </p:nvSpPr>
        <p:spPr>
          <a:xfrm>
            <a:off x="3168502" y="3651249"/>
            <a:ext cx="18011554" cy="3528483"/>
          </a:xfrm>
          <a:prstGeom prst="rect">
            <a:avLst/>
          </a:prstGeom>
          <a:noFill/>
          <a:ln>
            <a:noFill/>
          </a:ln>
        </p:spPr>
        <p:txBody>
          <a:bodyPr anchorCtr="0" anchor="t" bIns="45700" lIns="91425" spcFirstLastPara="1" rIns="91425" wrap="square" tIns="45700">
            <a:normAutofit fontScale="92500" lnSpcReduction="20000"/>
          </a:bodyPr>
          <a:lstStyle/>
          <a:p>
            <a:pPr indent="-457200" lvl="0" marL="457200" rtl="0" algn="l">
              <a:lnSpc>
                <a:spcPct val="90000"/>
              </a:lnSpc>
              <a:spcBef>
                <a:spcPts val="0"/>
              </a:spcBef>
              <a:spcAft>
                <a:spcPts val="0"/>
              </a:spcAft>
              <a:buClr>
                <a:schemeClr val="dk1"/>
              </a:buClr>
              <a:buSzPct val="100000"/>
              <a:buChar char="•"/>
            </a:pPr>
            <a:r>
              <a:rPr lang="es-CO" sz="4400">
                <a:latin typeface="Lato"/>
                <a:ea typeface="Lato"/>
                <a:cs typeface="Lato"/>
                <a:sym typeface="Lato"/>
              </a:rPr>
              <a:t>El comando JOIN permite combinar múltiples tablas a través de columnas relacionadas.</a:t>
            </a:r>
            <a:endParaRPr/>
          </a:p>
          <a:p>
            <a:pPr indent="-457200" lvl="0" marL="457200" rtl="0" algn="l">
              <a:lnSpc>
                <a:spcPct val="90000"/>
              </a:lnSpc>
              <a:spcBef>
                <a:spcPts val="2000"/>
              </a:spcBef>
              <a:spcAft>
                <a:spcPts val="0"/>
              </a:spcAft>
              <a:buClr>
                <a:schemeClr val="dk1"/>
              </a:buClr>
              <a:buSzPct val="100000"/>
              <a:buChar char="•"/>
            </a:pPr>
            <a:r>
              <a:rPr lang="es-CO" sz="4400">
                <a:latin typeface="Lato"/>
                <a:ea typeface="Lato"/>
                <a:cs typeface="Lato"/>
                <a:sym typeface="Lato"/>
              </a:rPr>
              <a:t>Nos permite resolver problemas que requieren información que no está en una única tabla.</a:t>
            </a:r>
            <a:endParaRPr/>
          </a:p>
          <a:p>
            <a:pPr indent="-457200" lvl="0" marL="457200" rtl="0" algn="l">
              <a:lnSpc>
                <a:spcPct val="90000"/>
              </a:lnSpc>
              <a:spcBef>
                <a:spcPts val="2000"/>
              </a:spcBef>
              <a:spcAft>
                <a:spcPts val="0"/>
              </a:spcAft>
              <a:buClr>
                <a:schemeClr val="dk1"/>
              </a:buClr>
              <a:buSzPct val="100000"/>
              <a:buChar char="•"/>
            </a:pPr>
            <a:r>
              <a:rPr lang="es-CO" sz="4400">
                <a:latin typeface="Lato"/>
                <a:ea typeface="Lato"/>
                <a:cs typeface="Lato"/>
                <a:sym typeface="Lato"/>
              </a:rPr>
              <a:t>Existen varios tipos de JOIN, que se utilizan dependiendo del conjunto de resultados que se necesite.</a:t>
            </a:r>
            <a:endParaRPr/>
          </a:p>
        </p:txBody>
      </p:sp>
      <p:sp>
        <p:nvSpPr>
          <p:cNvPr id="1428" name="Google Shape;1428;p54"/>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aphicFrame>
        <p:nvGraphicFramePr>
          <p:cNvPr id="1429" name="Google Shape;1429;p54"/>
          <p:cNvGraphicFramePr/>
          <p:nvPr/>
        </p:nvGraphicFramePr>
        <p:xfrm>
          <a:off x="1050471" y="7564622"/>
          <a:ext cx="3000000" cy="3000000"/>
        </p:xfrm>
        <a:graphic>
          <a:graphicData uri="http://schemas.openxmlformats.org/drawingml/2006/table">
            <a:tbl>
              <a:tblPr bandRow="1" firstRow="1">
                <a:noFill/>
                <a:tableStyleId>{F9AEA5AA-8D93-4CD1-B681-6B90EA84BE7F}</a:tableStyleId>
              </a:tblPr>
              <a:tblGrid>
                <a:gridCol w="2957375"/>
                <a:gridCol w="2957375"/>
                <a:gridCol w="2957375"/>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empleados</a:t>
                      </a:r>
                      <a:endParaRPr/>
                    </a:p>
                  </a:txBody>
                  <a:tcPr marT="45725" marB="45725" marR="91450" marL="91450"/>
                </a:tc>
                <a:tc hMerge="1"/>
                <a:tc hMerge="1"/>
              </a:tr>
              <a:tr h="370850">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id_empleado</a:t>
                      </a:r>
                      <a:endParaRPr sz="3200" u="none" cap="none" strike="noStrike">
                        <a:latin typeface="Roboto"/>
                        <a:ea typeface="Roboto"/>
                        <a:cs typeface="Roboto"/>
                        <a:sym typeface="Roboto"/>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departamento</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Marketing</a:t>
                      </a:r>
                      <a:endParaRPr/>
                    </a:p>
                  </a:txBody>
                  <a:tcPr marT="45725" marB="45725" marR="91450" marL="91450"/>
                </a:tc>
              </a:tr>
              <a:tr h="370850">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Finanzas</a:t>
                      </a:r>
                      <a:endParaRPr/>
                    </a:p>
                  </a:txBody>
                  <a:tcPr marT="45725" marB="45725" marR="91450" marL="91450"/>
                </a:tc>
              </a:tr>
              <a:tr h="370850">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Planeación</a:t>
                      </a:r>
                      <a:endParaRPr/>
                    </a:p>
                  </a:txBody>
                  <a:tcPr marT="45725" marB="45725" marR="91450" marL="91450"/>
                </a:tc>
              </a:tr>
            </a:tbl>
          </a:graphicData>
        </a:graphic>
      </p:graphicFrame>
      <p:graphicFrame>
        <p:nvGraphicFramePr>
          <p:cNvPr id="1430" name="Google Shape;1430;p54"/>
          <p:cNvGraphicFramePr/>
          <p:nvPr/>
        </p:nvGraphicFramePr>
        <p:xfrm>
          <a:off x="11587843" y="7564622"/>
          <a:ext cx="3000000" cy="3000000"/>
        </p:xfrm>
        <a:graphic>
          <a:graphicData uri="http://schemas.openxmlformats.org/drawingml/2006/table">
            <a:tbl>
              <a:tblPr bandRow="1" firstRow="1">
                <a:noFill/>
                <a:tableStyleId>{BB66A955-46D2-4335-B11F-5F9803E20092}</a:tableStyleId>
              </a:tblPr>
              <a:tblGrid>
                <a:gridCol w="3091550"/>
                <a:gridCol w="4336150"/>
                <a:gridCol w="3713850"/>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proyectos</a:t>
                      </a:r>
                      <a:endParaRPr/>
                    </a:p>
                  </a:txBody>
                  <a:tcPr marT="45725" marB="45725" marR="91450" marL="91450"/>
                </a:tc>
                <a:tc hMerge="1"/>
                <a:tc hMerge="1"/>
              </a:tr>
              <a:tr h="370850">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id_proyecto</a:t>
                      </a:r>
                      <a:endParaRPr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id_empleado</a:t>
                      </a:r>
                      <a:endParaRPr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Nombre_proyecto</a:t>
                      </a:r>
                      <a:endParaRPr sz="3200" u="none" cap="none" strike="noStrike">
                        <a:latin typeface="Roboto"/>
                        <a:ea typeface="Roboto"/>
                        <a:cs typeface="Roboto"/>
                        <a:sym typeface="Roboto"/>
                      </a:endParaRPr>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102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5</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a:p>
                  </a:txBody>
                  <a:tcPr marT="45725" marB="45725" marR="91450" marL="91450"/>
                </a:tc>
              </a:tr>
              <a:tr h="370850">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xEl>
                                              <p:pRg end="0" st="0"/>
                                            </p:txEl>
                                          </p:spTgt>
                                        </p:tgtEl>
                                        <p:attrNameLst>
                                          <p:attrName>style.visibility</p:attrName>
                                        </p:attrNameLst>
                                      </p:cBhvr>
                                      <p:to>
                                        <p:strVal val="visible"/>
                                      </p:to>
                                    </p:set>
                                    <p:animEffect filter="fade" transition="in">
                                      <p:cBhvr>
                                        <p:cTn dur="500"/>
                                        <p:tgtEl>
                                          <p:spTgt spid="14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xEl>
                                              <p:pRg end="1" st="1"/>
                                            </p:txEl>
                                          </p:spTgt>
                                        </p:tgtEl>
                                        <p:attrNameLst>
                                          <p:attrName>style.visibility</p:attrName>
                                        </p:attrNameLst>
                                      </p:cBhvr>
                                      <p:to>
                                        <p:strVal val="visible"/>
                                      </p:to>
                                    </p:set>
                                    <p:animEffect filter="fade" transition="in">
                                      <p:cBhvr>
                                        <p:cTn dur="500"/>
                                        <p:tgtEl>
                                          <p:spTgt spid="14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xEl>
                                              <p:pRg end="2" st="2"/>
                                            </p:txEl>
                                          </p:spTgt>
                                        </p:tgtEl>
                                        <p:attrNameLst>
                                          <p:attrName>style.visibility</p:attrName>
                                        </p:attrNameLst>
                                      </p:cBhvr>
                                      <p:to>
                                        <p:strVal val="visible"/>
                                      </p:to>
                                    </p:set>
                                    <p:animEffect filter="fade" transition="in">
                                      <p:cBhvr>
                                        <p:cTn dur="500"/>
                                        <p:tgtEl>
                                          <p:spTgt spid="14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par>
                                <p:cTn fill="hold" nodeType="with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4" name="Shape 1434"/>
        <p:cNvGrpSpPr/>
        <p:nvPr/>
      </p:nvGrpSpPr>
      <p:grpSpPr>
        <a:xfrm>
          <a:off x="0" y="0"/>
          <a:ext cx="0" cy="0"/>
          <a:chOff x="0" y="0"/>
          <a:chExt cx="0" cy="0"/>
        </a:xfrm>
      </p:grpSpPr>
      <p:sp>
        <p:nvSpPr>
          <p:cNvPr id="1435" name="Google Shape;1435;p55"/>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JOIN</a:t>
            </a:r>
            <a:endParaRPr/>
          </a:p>
        </p:txBody>
      </p:sp>
      <p:sp>
        <p:nvSpPr>
          <p:cNvPr id="1436" name="Google Shape;1436;p55"/>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aphicFrame>
        <p:nvGraphicFramePr>
          <p:cNvPr id="1437" name="Google Shape;1437;p55"/>
          <p:cNvGraphicFramePr/>
          <p:nvPr/>
        </p:nvGraphicFramePr>
        <p:xfrm>
          <a:off x="1050471" y="4106721"/>
          <a:ext cx="3000000" cy="3000000"/>
        </p:xfrm>
        <a:graphic>
          <a:graphicData uri="http://schemas.openxmlformats.org/drawingml/2006/table">
            <a:tbl>
              <a:tblPr bandRow="1" firstRow="1">
                <a:noFill/>
                <a:tableStyleId>{F9AEA5AA-8D93-4CD1-B681-6B90EA84BE7F}</a:tableStyleId>
              </a:tblPr>
              <a:tblGrid>
                <a:gridCol w="2957375"/>
                <a:gridCol w="2957375"/>
                <a:gridCol w="2957375"/>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empleados</a:t>
                      </a:r>
                      <a:endParaRPr/>
                    </a:p>
                  </a:txBody>
                  <a:tcPr marT="45725" marB="45725" marR="91450" marL="91450"/>
                </a:tc>
                <a:tc hMerge="1"/>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id_empleado</a:t>
                      </a:r>
                      <a:endParaRPr b="0" sz="3200" u="none" cap="none" strike="noStrike">
                        <a:latin typeface="Roboto"/>
                        <a:ea typeface="Roboto"/>
                        <a:cs typeface="Roboto"/>
                        <a:sym typeface="Roboto"/>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departamento</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Marketing</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Finanzas</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Planeación</a:t>
                      </a:r>
                      <a:endParaRPr/>
                    </a:p>
                  </a:txBody>
                  <a:tcPr marT="45725" marB="45725" marR="91450" marL="91450"/>
                </a:tc>
              </a:tr>
            </a:tbl>
          </a:graphicData>
        </a:graphic>
      </p:graphicFrame>
      <p:graphicFrame>
        <p:nvGraphicFramePr>
          <p:cNvPr id="1438" name="Google Shape;1438;p55"/>
          <p:cNvGraphicFramePr/>
          <p:nvPr/>
        </p:nvGraphicFramePr>
        <p:xfrm>
          <a:off x="11587843" y="4106721"/>
          <a:ext cx="3000000" cy="3000000"/>
        </p:xfrm>
        <a:graphic>
          <a:graphicData uri="http://schemas.openxmlformats.org/drawingml/2006/table">
            <a:tbl>
              <a:tblPr bandRow="1" firstRow="1">
                <a:noFill/>
                <a:tableStyleId>{BB66A955-46D2-4335-B11F-5F9803E20092}</a:tableStyleId>
              </a:tblPr>
              <a:tblGrid>
                <a:gridCol w="3091550"/>
                <a:gridCol w="4336150"/>
                <a:gridCol w="3713850"/>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proyectos</a:t>
                      </a:r>
                      <a:endParaRPr/>
                    </a:p>
                  </a:txBody>
                  <a:tcPr marT="45725" marB="45725" marR="91450" marL="91450"/>
                </a:tc>
                <a:tc hMerge="1"/>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id_proyecto</a:t>
                      </a:r>
                      <a:endParaRPr b="0"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id_empleado</a:t>
                      </a:r>
                      <a:endParaRPr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Nombre_proyecto</a:t>
                      </a:r>
                      <a:endParaRPr sz="3200" u="none" cap="none" strike="noStrike">
                        <a:latin typeface="Roboto"/>
                        <a:ea typeface="Roboto"/>
                        <a:cs typeface="Roboto"/>
                        <a:sym typeface="Roboto"/>
                      </a:endParaRPr>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5</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pic>
        <p:nvPicPr>
          <p:cNvPr id="1439" name="Google Shape;1439;p55"/>
          <p:cNvPicPr preferRelativeResize="0"/>
          <p:nvPr/>
        </p:nvPicPr>
        <p:blipFill rotWithShape="1">
          <a:blip r:embed="rId4">
            <a:alphaModFix/>
          </a:blip>
          <a:srcRect b="75457" l="7016" r="75835" t="8038"/>
          <a:stretch/>
        </p:blipFill>
        <p:spPr>
          <a:xfrm>
            <a:off x="5092198" y="7784680"/>
            <a:ext cx="3150047" cy="3031751"/>
          </a:xfrm>
          <a:prstGeom prst="rect">
            <a:avLst/>
          </a:prstGeom>
          <a:noFill/>
          <a:ln>
            <a:noFill/>
          </a:ln>
        </p:spPr>
      </p:pic>
      <p:pic>
        <p:nvPicPr>
          <p:cNvPr id="1440" name="Google Shape;1440;p55"/>
          <p:cNvPicPr preferRelativeResize="0"/>
          <p:nvPr/>
        </p:nvPicPr>
        <p:blipFill rotWithShape="1">
          <a:blip r:embed="rId4">
            <a:alphaModFix/>
          </a:blip>
          <a:srcRect b="72520" l="26520" r="52376" t="7876"/>
          <a:stretch/>
        </p:blipFill>
        <p:spPr>
          <a:xfrm>
            <a:off x="10090114" y="7767143"/>
            <a:ext cx="3835730" cy="3563317"/>
          </a:xfrm>
          <a:prstGeom prst="rect">
            <a:avLst/>
          </a:prstGeom>
          <a:noFill/>
          <a:ln>
            <a:noFill/>
          </a:ln>
        </p:spPr>
      </p:pic>
      <p:pic>
        <p:nvPicPr>
          <p:cNvPr id="1441" name="Google Shape;1441;p55"/>
          <p:cNvPicPr preferRelativeResize="0"/>
          <p:nvPr/>
        </p:nvPicPr>
        <p:blipFill rotWithShape="1">
          <a:blip r:embed="rId4">
            <a:alphaModFix/>
          </a:blip>
          <a:srcRect b="76208" l="48255" r="30641" t="7862"/>
          <a:stretch/>
        </p:blipFill>
        <p:spPr>
          <a:xfrm>
            <a:off x="16421439" y="7784680"/>
            <a:ext cx="3835730" cy="2895601"/>
          </a:xfrm>
          <a:prstGeom prst="rect">
            <a:avLst/>
          </a:prstGeom>
          <a:noFill/>
          <a:ln>
            <a:noFill/>
          </a:ln>
        </p:spPr>
      </p:pic>
      <p:graphicFrame>
        <p:nvGraphicFramePr>
          <p:cNvPr id="1442" name="Google Shape;1442;p55"/>
          <p:cNvGraphicFramePr/>
          <p:nvPr/>
        </p:nvGraphicFramePr>
        <p:xfrm>
          <a:off x="1050471" y="4106721"/>
          <a:ext cx="3000000" cy="3000000"/>
        </p:xfrm>
        <a:graphic>
          <a:graphicData uri="http://schemas.openxmlformats.org/drawingml/2006/table">
            <a:tbl>
              <a:tblPr bandRow="1" firstRow="1">
                <a:noFill/>
                <a:tableStyleId>{F9AEA5AA-8D93-4CD1-B681-6B90EA84BE7F}</a:tableStyleId>
              </a:tblPr>
              <a:tblGrid>
                <a:gridCol w="2957375"/>
                <a:gridCol w="2957375"/>
                <a:gridCol w="2957375"/>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empleados</a:t>
                      </a:r>
                      <a:endParaRPr/>
                    </a:p>
                  </a:txBody>
                  <a:tcPr marT="45725" marB="45725" marR="91450" marL="91450"/>
                </a:tc>
                <a:tc hMerge="1"/>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departamento</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Marketing</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Finanzas</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Planeación</a:t>
                      </a:r>
                      <a:endParaRPr/>
                    </a:p>
                  </a:txBody>
                  <a:tcPr marT="45725" marB="45725" marR="91450" marL="91450"/>
                </a:tc>
              </a:tr>
            </a:tbl>
          </a:graphicData>
        </a:graphic>
      </p:graphicFrame>
      <p:graphicFrame>
        <p:nvGraphicFramePr>
          <p:cNvPr id="1443" name="Google Shape;1443;p55"/>
          <p:cNvGraphicFramePr/>
          <p:nvPr/>
        </p:nvGraphicFramePr>
        <p:xfrm>
          <a:off x="11587843" y="4106721"/>
          <a:ext cx="3000000" cy="3000000"/>
        </p:xfrm>
        <a:graphic>
          <a:graphicData uri="http://schemas.openxmlformats.org/drawingml/2006/table">
            <a:tbl>
              <a:tblPr bandRow="1" firstRow="1">
                <a:noFill/>
                <a:tableStyleId>{BB66A955-46D2-4335-B11F-5F9803E20092}</a:tableStyleId>
              </a:tblPr>
              <a:tblGrid>
                <a:gridCol w="3091550"/>
                <a:gridCol w="4336150"/>
                <a:gridCol w="3713850"/>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proyectos</a:t>
                      </a:r>
                      <a:endParaRPr/>
                    </a:p>
                  </a:txBody>
                  <a:tcPr marT="45725" marB="45725" marR="91450" marL="91450"/>
                </a:tc>
                <a:tc hMerge="1"/>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id_proyecto</a:t>
                      </a:r>
                      <a:endParaRPr b="0"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Nombre_proyecto</a:t>
                      </a:r>
                      <a:endParaRPr sz="3200" u="none" cap="none" strike="noStrike">
                        <a:latin typeface="Roboto"/>
                        <a:ea typeface="Roboto"/>
                        <a:cs typeface="Roboto"/>
                        <a:sym typeface="Roboto"/>
                      </a:endParaRPr>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102</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5</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sp>
        <p:nvSpPr>
          <p:cNvPr id="1444" name="Google Shape;1444;p55"/>
          <p:cNvSpPr txBox="1"/>
          <p:nvPr>
            <p:ph idx="1" type="body"/>
          </p:nvPr>
        </p:nvSpPr>
        <p:spPr>
          <a:xfrm>
            <a:off x="1050471" y="2982230"/>
            <a:ext cx="18011554" cy="9378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None/>
            </a:pPr>
            <a:r>
              <a:rPr i="1" lang="es-CO" sz="3600">
                <a:latin typeface="Lato"/>
                <a:ea typeface="Lato"/>
                <a:cs typeface="Lato"/>
                <a:sym typeface="Lato"/>
              </a:rPr>
              <a:t>¿Qué empleados están asignados en algún proyecto?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xEl>
                                              <p:pRg end="0" st="0"/>
                                            </p:txEl>
                                          </p:spTgt>
                                        </p:tgtEl>
                                        <p:attrNameLst>
                                          <p:attrName>style.visibility</p:attrName>
                                        </p:attrNameLst>
                                      </p:cBhvr>
                                      <p:to>
                                        <p:strVal val="visible"/>
                                      </p:to>
                                    </p:set>
                                    <p:animEffect filter="fade" transition="in">
                                      <p:cBhvr>
                                        <p:cTn dur="500"/>
                                        <p:tgtEl>
                                          <p:spTgt spid="14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500"/>
                                        <p:tgtEl>
                                          <p:spTgt spid="1439"/>
                                        </p:tgtEl>
                                      </p:cBhvr>
                                    </p:animEffect>
                                  </p:childTnLst>
                                </p:cTn>
                              </p:par>
                              <p:par>
                                <p:cTn fill="hold" nodeType="with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500"/>
                                        <p:tgtEl>
                                          <p:spTgt spid="1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8" name="Shape 1448"/>
        <p:cNvGrpSpPr/>
        <p:nvPr/>
      </p:nvGrpSpPr>
      <p:grpSpPr>
        <a:xfrm>
          <a:off x="0" y="0"/>
          <a:ext cx="0" cy="0"/>
          <a:chOff x="0" y="0"/>
          <a:chExt cx="0" cy="0"/>
        </a:xfrm>
      </p:grpSpPr>
      <p:sp>
        <p:nvSpPr>
          <p:cNvPr id="1449" name="Google Shape;1449;p56"/>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JOIN</a:t>
            </a:r>
            <a:endParaRPr/>
          </a:p>
        </p:txBody>
      </p:sp>
      <p:sp>
        <p:nvSpPr>
          <p:cNvPr id="1450" name="Google Shape;1450;p56"/>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pSp>
        <p:nvGrpSpPr>
          <p:cNvPr id="1451" name="Google Shape;1451;p56"/>
          <p:cNvGrpSpPr/>
          <p:nvPr/>
        </p:nvGrpSpPr>
        <p:grpSpPr>
          <a:xfrm>
            <a:off x="7948343" y="7767143"/>
            <a:ext cx="8487315" cy="3563317"/>
            <a:chOff x="6772531" y="7767143"/>
            <a:chExt cx="8487315" cy="3563317"/>
          </a:xfrm>
        </p:grpSpPr>
        <p:pic>
          <p:nvPicPr>
            <p:cNvPr id="1452" name="Google Shape;1452;p56"/>
            <p:cNvPicPr preferRelativeResize="0"/>
            <p:nvPr/>
          </p:nvPicPr>
          <p:blipFill rotWithShape="1">
            <a:blip r:embed="rId4">
              <a:alphaModFix/>
            </a:blip>
            <a:srcRect b="75457" l="7016" r="75835" t="8038"/>
            <a:stretch/>
          </p:blipFill>
          <p:spPr>
            <a:xfrm>
              <a:off x="6772531" y="7784680"/>
              <a:ext cx="3150047" cy="3031751"/>
            </a:xfrm>
            <a:prstGeom prst="rect">
              <a:avLst/>
            </a:prstGeom>
            <a:noFill/>
            <a:ln>
              <a:noFill/>
            </a:ln>
          </p:spPr>
        </p:pic>
        <p:pic>
          <p:nvPicPr>
            <p:cNvPr id="1453" name="Google Shape;1453;p56"/>
            <p:cNvPicPr preferRelativeResize="0"/>
            <p:nvPr/>
          </p:nvPicPr>
          <p:blipFill rotWithShape="1">
            <a:blip r:embed="rId4">
              <a:alphaModFix/>
            </a:blip>
            <a:srcRect b="72520" l="26520" r="52376" t="7876"/>
            <a:stretch/>
          </p:blipFill>
          <p:spPr>
            <a:xfrm>
              <a:off x="8909417" y="7767143"/>
              <a:ext cx="3835730" cy="3563317"/>
            </a:xfrm>
            <a:prstGeom prst="rect">
              <a:avLst/>
            </a:prstGeom>
            <a:noFill/>
            <a:ln>
              <a:noFill/>
            </a:ln>
          </p:spPr>
        </p:pic>
        <p:pic>
          <p:nvPicPr>
            <p:cNvPr id="1454" name="Google Shape;1454;p56"/>
            <p:cNvPicPr preferRelativeResize="0"/>
            <p:nvPr/>
          </p:nvPicPr>
          <p:blipFill rotWithShape="1">
            <a:blip r:embed="rId4">
              <a:alphaModFix/>
            </a:blip>
            <a:srcRect b="76208" l="48255" r="30641" t="7862"/>
            <a:stretch/>
          </p:blipFill>
          <p:spPr>
            <a:xfrm>
              <a:off x="11424116" y="7771428"/>
              <a:ext cx="3835730" cy="2895601"/>
            </a:xfrm>
            <a:prstGeom prst="rect">
              <a:avLst/>
            </a:prstGeom>
            <a:noFill/>
            <a:ln>
              <a:noFill/>
            </a:ln>
          </p:spPr>
        </p:pic>
      </p:grpSp>
      <p:sp>
        <p:nvSpPr>
          <p:cNvPr id="1455" name="Google Shape;1455;p56"/>
          <p:cNvSpPr txBox="1"/>
          <p:nvPr>
            <p:ph idx="1" type="body"/>
          </p:nvPr>
        </p:nvSpPr>
        <p:spPr>
          <a:xfrm>
            <a:off x="1050471" y="2982230"/>
            <a:ext cx="18011554" cy="9378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None/>
            </a:pPr>
            <a:r>
              <a:rPr i="1" lang="es-CO" sz="3600">
                <a:latin typeface="Lato"/>
                <a:ea typeface="Lato"/>
                <a:cs typeface="Lato"/>
                <a:sym typeface="Lato"/>
              </a:rPr>
              <a:t>¿Qué empleados están asignados en algún proyecto?</a:t>
            </a:r>
            <a:endParaRPr/>
          </a:p>
        </p:txBody>
      </p:sp>
      <p:graphicFrame>
        <p:nvGraphicFramePr>
          <p:cNvPr id="1456" name="Google Shape;1456;p56"/>
          <p:cNvGraphicFramePr/>
          <p:nvPr/>
        </p:nvGraphicFramePr>
        <p:xfrm>
          <a:off x="2343580" y="4208112"/>
          <a:ext cx="3000000" cy="3000000"/>
        </p:xfrm>
        <a:graphic>
          <a:graphicData uri="http://schemas.openxmlformats.org/drawingml/2006/table">
            <a:tbl>
              <a:tblPr bandRow="1" firstRow="1">
                <a:noFill/>
                <a:tableStyleId>{AEACD71F-C193-41F4-B763-BAA4B7488520}</a:tableStyleId>
              </a:tblPr>
              <a:tblGrid>
                <a:gridCol w="2982625"/>
                <a:gridCol w="2982625"/>
                <a:gridCol w="3385800"/>
                <a:gridCol w="2579425"/>
                <a:gridCol w="4183375"/>
                <a:gridCol w="3583000"/>
              </a:tblGrid>
              <a:tr h="370850">
                <a:tc gridSpan="6">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c hMerge="1"/>
                <a:tc hMerge="1"/>
                <a:tc hMerge="1"/>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departamento</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id_proyecto</a:t>
                      </a:r>
                      <a:endParaRPr b="1" sz="3200" u="none" cap="none" strike="noStrike">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Nombre_proyecto</a:t>
                      </a:r>
                      <a:endParaRPr b="1" sz="3200" u="none" cap="none" strike="noStrike">
                        <a:latin typeface="Roboto"/>
                        <a:ea typeface="Roboto"/>
                        <a:cs typeface="Roboto"/>
                        <a:sym typeface="Roboto"/>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Planeación</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Marketing</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0" name="Shape 1460"/>
        <p:cNvGrpSpPr/>
        <p:nvPr/>
      </p:nvGrpSpPr>
      <p:grpSpPr>
        <a:xfrm>
          <a:off x="0" y="0"/>
          <a:ext cx="0" cy="0"/>
          <a:chOff x="0" y="0"/>
          <a:chExt cx="0" cy="0"/>
        </a:xfrm>
      </p:grpSpPr>
      <p:sp>
        <p:nvSpPr>
          <p:cNvPr id="1461" name="Google Shape;1461;p57"/>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Las cinco preguntas del JOIN</a:t>
            </a:r>
            <a:endParaRPr/>
          </a:p>
        </p:txBody>
      </p:sp>
      <p:sp>
        <p:nvSpPr>
          <p:cNvPr id="1462" name="Google Shape;1462;p57"/>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sp>
        <p:nvSpPr>
          <p:cNvPr id="1463" name="Google Shape;1463;p57"/>
          <p:cNvSpPr txBox="1"/>
          <p:nvPr/>
        </p:nvSpPr>
        <p:spPr>
          <a:xfrm>
            <a:off x="3825558" y="3381377"/>
            <a:ext cx="18011553" cy="4178067"/>
          </a:xfrm>
          <a:prstGeom prst="rect">
            <a:avLst/>
          </a:prstGeom>
          <a:noFill/>
          <a:ln>
            <a:noFill/>
          </a:ln>
        </p:spPr>
        <p:txBody>
          <a:bodyPr anchorCtr="0" anchor="t" bIns="45700" lIns="91425" spcFirstLastPara="1" rIns="91425" wrap="square" tIns="45700">
            <a:spAutoFit/>
          </a:bodyPr>
          <a:lstStyle/>
          <a:p>
            <a:pPr indent="-742950" lvl="0" marL="742950" marR="0" rtl="0" algn="l">
              <a:lnSpc>
                <a:spcPct val="150000"/>
              </a:lnSpc>
              <a:spcBef>
                <a:spcPts val="0"/>
              </a:spcBef>
              <a:spcAft>
                <a:spcPts val="0"/>
              </a:spcAft>
              <a:buClr>
                <a:srgbClr val="FF2F92"/>
              </a:buClr>
              <a:buSzPts val="3600"/>
              <a:buFont typeface="Calibri"/>
              <a:buAutoNum type="arabicPeriod"/>
            </a:pPr>
            <a:r>
              <a:rPr b="1" lang="es-CO" sz="3600">
                <a:solidFill>
                  <a:srgbClr val="525252"/>
                </a:solidFill>
                <a:latin typeface="Arial"/>
                <a:ea typeface="Arial"/>
                <a:cs typeface="Arial"/>
                <a:sym typeface="Arial"/>
              </a:rPr>
              <a:t>¿Con qué tabla inicio? </a:t>
            </a:r>
            <a:r>
              <a:rPr lang="es-CO" sz="3600">
                <a:solidFill>
                  <a:srgbClr val="525252"/>
                </a:solidFill>
                <a:latin typeface="Arial"/>
                <a:ea typeface="Arial"/>
                <a:cs typeface="Arial"/>
                <a:sym typeface="Arial"/>
              </a:rPr>
              <a:t>esa es mi tabla LEFT</a:t>
            </a:r>
            <a:endParaRPr/>
          </a:p>
          <a:p>
            <a:pPr indent="-742950" lvl="0" marL="742950" marR="0" rtl="0" algn="l">
              <a:lnSpc>
                <a:spcPct val="150000"/>
              </a:lnSpc>
              <a:spcBef>
                <a:spcPts val="0"/>
              </a:spcBef>
              <a:spcAft>
                <a:spcPts val="0"/>
              </a:spcAft>
              <a:buClr>
                <a:srgbClr val="FF2F92"/>
              </a:buClr>
              <a:buSzPts val="3600"/>
              <a:buFont typeface="Calibri"/>
              <a:buAutoNum type="arabicPeriod"/>
            </a:pPr>
            <a:r>
              <a:rPr b="1" lang="es-CO" sz="3600">
                <a:solidFill>
                  <a:srgbClr val="525252"/>
                </a:solidFill>
                <a:latin typeface="Arial"/>
                <a:ea typeface="Arial"/>
                <a:cs typeface="Arial"/>
                <a:sym typeface="Arial"/>
              </a:rPr>
              <a:t>¿Cuál tabla le pego?</a:t>
            </a:r>
            <a:r>
              <a:rPr lang="es-CO" sz="3600">
                <a:solidFill>
                  <a:srgbClr val="525252"/>
                </a:solidFill>
                <a:latin typeface="Arial"/>
                <a:ea typeface="Arial"/>
                <a:cs typeface="Arial"/>
                <a:sym typeface="Arial"/>
              </a:rPr>
              <a:t> Esa es mi tabla RIGHT</a:t>
            </a:r>
            <a:endParaRPr/>
          </a:p>
          <a:p>
            <a:pPr indent="-742950" lvl="0" marL="742950" marR="0" rtl="0" algn="l">
              <a:lnSpc>
                <a:spcPct val="150000"/>
              </a:lnSpc>
              <a:spcBef>
                <a:spcPts val="0"/>
              </a:spcBef>
              <a:spcAft>
                <a:spcPts val="0"/>
              </a:spcAft>
              <a:buClr>
                <a:srgbClr val="FF2F92"/>
              </a:buClr>
              <a:buSzPts val="3600"/>
              <a:buFont typeface="Arial"/>
              <a:buAutoNum type="arabicPeriod"/>
            </a:pPr>
            <a:r>
              <a:rPr b="1" lang="es-CO" sz="3600">
                <a:solidFill>
                  <a:srgbClr val="525252"/>
                </a:solidFill>
                <a:latin typeface="Arial"/>
                <a:ea typeface="Arial"/>
                <a:cs typeface="Arial"/>
                <a:sym typeface="Arial"/>
              </a:rPr>
              <a:t>¿Qué campos pongo?</a:t>
            </a:r>
            <a:r>
              <a:rPr lang="es-CO" sz="3600">
                <a:solidFill>
                  <a:srgbClr val="525252"/>
                </a:solidFill>
                <a:latin typeface="Arial"/>
                <a:ea typeface="Arial"/>
                <a:cs typeface="Arial"/>
                <a:sym typeface="Arial"/>
              </a:rPr>
              <a:t> De cada una de las tablas</a:t>
            </a:r>
            <a:endParaRPr/>
          </a:p>
          <a:p>
            <a:pPr indent="-742950" lvl="0" marL="742950" marR="0" rtl="0" algn="l">
              <a:lnSpc>
                <a:spcPct val="150000"/>
              </a:lnSpc>
              <a:spcBef>
                <a:spcPts val="0"/>
              </a:spcBef>
              <a:spcAft>
                <a:spcPts val="0"/>
              </a:spcAft>
              <a:buClr>
                <a:srgbClr val="FF2F92"/>
              </a:buClr>
              <a:buSzPts val="3600"/>
              <a:buFont typeface="Arial"/>
              <a:buAutoNum type="arabicPeriod"/>
            </a:pPr>
            <a:r>
              <a:rPr b="1" lang="es-CO" sz="3600">
                <a:solidFill>
                  <a:srgbClr val="525252"/>
                </a:solidFill>
                <a:latin typeface="Arial"/>
                <a:ea typeface="Arial"/>
                <a:cs typeface="Arial"/>
                <a:sym typeface="Arial"/>
              </a:rPr>
              <a:t>¿Qué campos me ayudan a pegar? </a:t>
            </a:r>
            <a:r>
              <a:rPr lang="es-CO" sz="3600">
                <a:solidFill>
                  <a:srgbClr val="525252"/>
                </a:solidFill>
                <a:latin typeface="Arial"/>
                <a:ea typeface="Arial"/>
                <a:cs typeface="Arial"/>
                <a:sym typeface="Arial"/>
              </a:rPr>
              <a:t>esas son mis llaves</a:t>
            </a:r>
            <a:endParaRPr/>
          </a:p>
          <a:p>
            <a:pPr indent="-742950" lvl="0" marL="742950" marR="0" rtl="0" algn="l">
              <a:lnSpc>
                <a:spcPct val="150000"/>
              </a:lnSpc>
              <a:spcBef>
                <a:spcPts val="0"/>
              </a:spcBef>
              <a:spcAft>
                <a:spcPts val="0"/>
              </a:spcAft>
              <a:buClr>
                <a:srgbClr val="FF2F92"/>
              </a:buClr>
              <a:buSzPts val="3600"/>
              <a:buFont typeface="Arial"/>
              <a:buAutoNum type="arabicPeriod"/>
            </a:pPr>
            <a:r>
              <a:rPr b="1" lang="es-CO" sz="3600">
                <a:solidFill>
                  <a:srgbClr val="525252"/>
                </a:solidFill>
                <a:latin typeface="Arial"/>
                <a:ea typeface="Arial"/>
                <a:cs typeface="Arial"/>
                <a:sym typeface="Arial"/>
              </a:rPr>
              <a:t>¿Con qué filas me quedo? </a:t>
            </a:r>
            <a:r>
              <a:rPr lang="es-CO" sz="3600">
                <a:solidFill>
                  <a:srgbClr val="525252"/>
                </a:solidFill>
                <a:latin typeface="Arial"/>
                <a:ea typeface="Arial"/>
                <a:cs typeface="Arial"/>
                <a:sym typeface="Arial"/>
              </a:rPr>
              <a:t>Tipo de unión</a:t>
            </a:r>
            <a:endParaRPr sz="3600">
              <a:solidFill>
                <a:srgbClr val="52525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xEl>
                                              <p:pRg end="0" st="0"/>
                                            </p:txEl>
                                          </p:spTgt>
                                        </p:tgtEl>
                                        <p:attrNameLst>
                                          <p:attrName>style.visibility</p:attrName>
                                        </p:attrNameLst>
                                      </p:cBhvr>
                                      <p:to>
                                        <p:strVal val="visible"/>
                                      </p:to>
                                    </p:set>
                                    <p:animEffect filter="fade" transition="in">
                                      <p:cBhvr>
                                        <p:cTn dur="500"/>
                                        <p:tgtEl>
                                          <p:spTgt spid="14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xEl>
                                              <p:pRg end="1" st="1"/>
                                            </p:txEl>
                                          </p:spTgt>
                                        </p:tgtEl>
                                        <p:attrNameLst>
                                          <p:attrName>style.visibility</p:attrName>
                                        </p:attrNameLst>
                                      </p:cBhvr>
                                      <p:to>
                                        <p:strVal val="visible"/>
                                      </p:to>
                                    </p:set>
                                    <p:animEffect filter="fade" transition="in">
                                      <p:cBhvr>
                                        <p:cTn dur="500"/>
                                        <p:tgtEl>
                                          <p:spTgt spid="14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xEl>
                                              <p:pRg end="2" st="2"/>
                                            </p:txEl>
                                          </p:spTgt>
                                        </p:tgtEl>
                                        <p:attrNameLst>
                                          <p:attrName>style.visibility</p:attrName>
                                        </p:attrNameLst>
                                      </p:cBhvr>
                                      <p:to>
                                        <p:strVal val="visible"/>
                                      </p:to>
                                    </p:set>
                                    <p:animEffect filter="fade" transition="in">
                                      <p:cBhvr>
                                        <p:cTn dur="500"/>
                                        <p:tgtEl>
                                          <p:spTgt spid="14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xEl>
                                              <p:pRg end="3" st="3"/>
                                            </p:txEl>
                                          </p:spTgt>
                                        </p:tgtEl>
                                        <p:attrNameLst>
                                          <p:attrName>style.visibility</p:attrName>
                                        </p:attrNameLst>
                                      </p:cBhvr>
                                      <p:to>
                                        <p:strVal val="visible"/>
                                      </p:to>
                                    </p:set>
                                    <p:animEffect filter="fade" transition="in">
                                      <p:cBhvr>
                                        <p:cTn dur="500"/>
                                        <p:tgtEl>
                                          <p:spTgt spid="14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xEl>
                                              <p:pRg end="4" st="4"/>
                                            </p:txEl>
                                          </p:spTgt>
                                        </p:tgtEl>
                                        <p:attrNameLst>
                                          <p:attrName>style.visibility</p:attrName>
                                        </p:attrNameLst>
                                      </p:cBhvr>
                                      <p:to>
                                        <p:strVal val="visible"/>
                                      </p:to>
                                    </p:set>
                                    <p:animEffect filter="fade" transition="in">
                                      <p:cBhvr>
                                        <p:cTn dur="500"/>
                                        <p:tgtEl>
                                          <p:spTgt spid="14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7" name="Shape 1467"/>
        <p:cNvGrpSpPr/>
        <p:nvPr/>
      </p:nvGrpSpPr>
      <p:grpSpPr>
        <a:xfrm>
          <a:off x="0" y="0"/>
          <a:ext cx="0" cy="0"/>
          <a:chOff x="0" y="0"/>
          <a:chExt cx="0" cy="0"/>
        </a:xfrm>
      </p:grpSpPr>
      <p:sp>
        <p:nvSpPr>
          <p:cNvPr id="1468" name="Google Shape;1468;p58"/>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Caso</a:t>
            </a:r>
            <a:endParaRPr/>
          </a:p>
        </p:txBody>
      </p:sp>
      <p:sp>
        <p:nvSpPr>
          <p:cNvPr id="1469" name="Google Shape;1469;p58"/>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pic>
        <p:nvPicPr>
          <p:cNvPr id="1470" name="Google Shape;1470;p58"/>
          <p:cNvPicPr preferRelativeResize="0"/>
          <p:nvPr/>
        </p:nvPicPr>
        <p:blipFill rotWithShape="1">
          <a:blip r:embed="rId4">
            <a:alphaModFix/>
          </a:blip>
          <a:srcRect b="0" l="0" r="0" t="0"/>
          <a:stretch/>
        </p:blipFill>
        <p:spPr>
          <a:xfrm>
            <a:off x="2726634" y="3904604"/>
            <a:ext cx="18930731" cy="70466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4" name="Shape 1474"/>
        <p:cNvGrpSpPr/>
        <p:nvPr/>
      </p:nvGrpSpPr>
      <p:grpSpPr>
        <a:xfrm>
          <a:off x="0" y="0"/>
          <a:ext cx="0" cy="0"/>
          <a:chOff x="0" y="0"/>
          <a:chExt cx="0" cy="0"/>
        </a:xfrm>
      </p:grpSpPr>
      <p:sp>
        <p:nvSpPr>
          <p:cNvPr id="1475" name="Google Shape;1475;p59"/>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Caso</a:t>
            </a:r>
            <a:endParaRPr/>
          </a:p>
        </p:txBody>
      </p:sp>
      <p:sp>
        <p:nvSpPr>
          <p:cNvPr id="1476" name="Google Shape;1476;p59"/>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pic>
        <p:nvPicPr>
          <p:cNvPr id="1477" name="Google Shape;1477;p59"/>
          <p:cNvPicPr preferRelativeResize="0"/>
          <p:nvPr/>
        </p:nvPicPr>
        <p:blipFill rotWithShape="1">
          <a:blip r:embed="rId4">
            <a:alphaModFix/>
          </a:blip>
          <a:srcRect b="0" l="0" r="0" t="0"/>
          <a:stretch/>
        </p:blipFill>
        <p:spPr>
          <a:xfrm>
            <a:off x="3168502" y="3035251"/>
            <a:ext cx="7563816" cy="7645497"/>
          </a:xfrm>
          <a:prstGeom prst="rect">
            <a:avLst/>
          </a:prstGeom>
          <a:noFill/>
          <a:ln>
            <a:noFill/>
          </a:ln>
        </p:spPr>
      </p:pic>
      <p:pic>
        <p:nvPicPr>
          <p:cNvPr id="1478" name="Google Shape;1478;p59"/>
          <p:cNvPicPr preferRelativeResize="0"/>
          <p:nvPr/>
        </p:nvPicPr>
        <p:blipFill rotWithShape="1">
          <a:blip r:embed="rId5">
            <a:alphaModFix/>
          </a:blip>
          <a:srcRect b="0" l="0" r="0" t="0"/>
          <a:stretch/>
        </p:blipFill>
        <p:spPr>
          <a:xfrm>
            <a:off x="12258675" y="3825928"/>
            <a:ext cx="9397045" cy="40384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6"/>
          <p:cNvSpPr txBox="1"/>
          <p:nvPr/>
        </p:nvSpPr>
        <p:spPr>
          <a:xfrm>
            <a:off x="14356080" y="1922621"/>
            <a:ext cx="1002792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dk1"/>
                </a:solidFill>
                <a:latin typeface="Roboto"/>
                <a:ea typeface="Roboto"/>
                <a:cs typeface="Roboto"/>
                <a:sym typeface="Roboto"/>
              </a:rPr>
              <a:t>Consultas en SQL</a:t>
            </a:r>
            <a:endParaRPr sz="7200">
              <a:solidFill>
                <a:schemeClr val="dk1"/>
              </a:solidFill>
              <a:latin typeface="Roboto"/>
              <a:ea typeface="Roboto"/>
              <a:cs typeface="Roboto"/>
              <a:sym typeface="Roboto"/>
            </a:endParaRPr>
          </a:p>
        </p:txBody>
      </p:sp>
      <p:sp>
        <p:nvSpPr>
          <p:cNvPr id="209" name="Google Shape;209;p6"/>
          <p:cNvSpPr txBox="1"/>
          <p:nvPr>
            <p:ph idx="1" type="body"/>
          </p:nvPr>
        </p:nvSpPr>
        <p:spPr>
          <a:xfrm>
            <a:off x="14356080" y="3651250"/>
            <a:ext cx="8650224" cy="870267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4400"/>
              <a:buNone/>
            </a:pPr>
            <a:r>
              <a:rPr lang="es-CO" sz="4400">
                <a:latin typeface="Lato"/>
                <a:ea typeface="Lato"/>
                <a:cs typeface="Lato"/>
                <a:sym typeface="Lato"/>
              </a:rPr>
              <a:t>En la práctica, </a:t>
            </a:r>
            <a:r>
              <a:rPr b="1" lang="es-CO" sz="4400">
                <a:latin typeface="Lato"/>
                <a:ea typeface="Lato"/>
                <a:cs typeface="Lato"/>
                <a:sym typeface="Lato"/>
              </a:rPr>
              <a:t>SQL se utiliza principalmente para realizar consultas</a:t>
            </a:r>
            <a:r>
              <a:rPr lang="es-CO" sz="4400">
                <a:latin typeface="Lato"/>
                <a:ea typeface="Lato"/>
                <a:cs typeface="Lato"/>
                <a:sym typeface="Lato"/>
              </a:rPr>
              <a:t>: encontrar datos, filtrarlos, ordenarlos, agruparlos… Entre otras tareas. </a:t>
            </a:r>
            <a:endParaRPr/>
          </a:p>
          <a:p>
            <a:pPr indent="0" lvl="0" marL="0" rtl="0" algn="just">
              <a:lnSpc>
                <a:spcPct val="100000"/>
              </a:lnSpc>
              <a:spcBef>
                <a:spcPts val="4000"/>
              </a:spcBef>
              <a:spcAft>
                <a:spcPts val="0"/>
              </a:spcAft>
              <a:buClr>
                <a:schemeClr val="dk1"/>
              </a:buClr>
              <a:buSzPts val="4400"/>
              <a:buNone/>
            </a:pPr>
            <a:r>
              <a:rPr lang="es-CO" sz="4400">
                <a:latin typeface="Lato"/>
                <a:ea typeface="Lato"/>
                <a:cs typeface="Lato"/>
                <a:sym typeface="Lato"/>
              </a:rPr>
              <a:t>Por eso, ¡aprender a consultar una base de datos es el primer paso para dominar el lenguaje!</a:t>
            </a:r>
            <a:endParaRPr/>
          </a:p>
          <a:p>
            <a:pPr indent="0" lvl="0" marL="0" rtl="0" algn="l">
              <a:lnSpc>
                <a:spcPct val="90000"/>
              </a:lnSpc>
              <a:spcBef>
                <a:spcPts val="4000"/>
              </a:spcBef>
              <a:spcAft>
                <a:spcPts val="0"/>
              </a:spcAft>
              <a:buClr>
                <a:schemeClr val="dk1"/>
              </a:buClr>
              <a:buSzPts val="4400"/>
              <a:buNone/>
            </a:pPr>
            <a:r>
              <a:t/>
            </a:r>
            <a:endParaRPr sz="4400">
              <a:latin typeface="Lato"/>
              <a:ea typeface="Lato"/>
              <a:cs typeface="Lato"/>
              <a:sym typeface="Lato"/>
            </a:endParaRPr>
          </a:p>
          <a:p>
            <a:pPr indent="0" lvl="0" marL="0" rtl="0" algn="l">
              <a:lnSpc>
                <a:spcPct val="90000"/>
              </a:lnSpc>
              <a:spcBef>
                <a:spcPts val="2000"/>
              </a:spcBef>
              <a:spcAft>
                <a:spcPts val="0"/>
              </a:spcAft>
              <a:buClr>
                <a:schemeClr val="dk1"/>
              </a:buClr>
              <a:buSzPts val="4400"/>
              <a:buNone/>
            </a:pPr>
            <a:r>
              <a:t/>
            </a:r>
            <a:endParaRPr sz="4400">
              <a:latin typeface="Lato"/>
              <a:ea typeface="Lato"/>
              <a:cs typeface="Lato"/>
              <a:sym typeface="Lato"/>
            </a:endParaRPr>
          </a:p>
          <a:p>
            <a:pPr indent="0" lvl="0" marL="0" rtl="0" algn="l">
              <a:lnSpc>
                <a:spcPct val="90000"/>
              </a:lnSpc>
              <a:spcBef>
                <a:spcPts val="2000"/>
              </a:spcBef>
              <a:spcAft>
                <a:spcPts val="0"/>
              </a:spcAft>
              <a:buClr>
                <a:schemeClr val="dk1"/>
              </a:buClr>
              <a:buSzPts val="4400"/>
              <a:buNone/>
            </a:pPr>
            <a:r>
              <a:t/>
            </a:r>
            <a:endParaRPr sz="4400">
              <a:latin typeface="Lato"/>
              <a:ea typeface="Lato"/>
              <a:cs typeface="Lato"/>
              <a:sym typeface="Lato"/>
            </a:endParaRPr>
          </a:p>
        </p:txBody>
      </p:sp>
      <p:sp>
        <p:nvSpPr>
          <p:cNvPr id="210" name="Google Shape;210;p6"/>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2" name="Shape 1482"/>
        <p:cNvGrpSpPr/>
        <p:nvPr/>
      </p:nvGrpSpPr>
      <p:grpSpPr>
        <a:xfrm>
          <a:off x="0" y="0"/>
          <a:ext cx="0" cy="0"/>
          <a:chOff x="0" y="0"/>
          <a:chExt cx="0" cy="0"/>
        </a:xfrm>
      </p:grpSpPr>
      <p:sp>
        <p:nvSpPr>
          <p:cNvPr id="1483" name="Google Shape;1483;p60"/>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Las cinco preguntas del JOIN</a:t>
            </a:r>
            <a:endParaRPr/>
          </a:p>
        </p:txBody>
      </p:sp>
      <p:sp>
        <p:nvSpPr>
          <p:cNvPr id="1484" name="Google Shape;1484;p60"/>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sp>
        <p:nvSpPr>
          <p:cNvPr id="1485" name="Google Shape;1485;p60"/>
          <p:cNvSpPr txBox="1"/>
          <p:nvPr/>
        </p:nvSpPr>
        <p:spPr>
          <a:xfrm>
            <a:off x="3825558" y="3381377"/>
            <a:ext cx="18011553" cy="854080"/>
          </a:xfrm>
          <a:prstGeom prst="rect">
            <a:avLst/>
          </a:prstGeom>
          <a:noFill/>
          <a:ln>
            <a:noFill/>
          </a:ln>
        </p:spPr>
        <p:txBody>
          <a:bodyPr anchorCtr="0" anchor="t" bIns="45700" lIns="91425" spcFirstLastPara="1" rIns="91425" wrap="square" tIns="45700">
            <a:spAutoFit/>
          </a:bodyPr>
          <a:lstStyle/>
          <a:p>
            <a:pPr indent="-742950" lvl="0" marL="742950" marR="0" rtl="0" algn="l">
              <a:lnSpc>
                <a:spcPct val="150000"/>
              </a:lnSpc>
              <a:spcBef>
                <a:spcPts val="0"/>
              </a:spcBef>
              <a:spcAft>
                <a:spcPts val="0"/>
              </a:spcAft>
              <a:buClr>
                <a:srgbClr val="FF2F92"/>
              </a:buClr>
              <a:buSzPts val="3600"/>
              <a:buFont typeface="Calibri"/>
              <a:buAutoNum type="arabicPeriod"/>
            </a:pPr>
            <a:r>
              <a:rPr b="1" lang="es-CO" sz="3600">
                <a:solidFill>
                  <a:srgbClr val="525252"/>
                </a:solidFill>
                <a:latin typeface="Arial"/>
                <a:ea typeface="Arial"/>
                <a:cs typeface="Arial"/>
                <a:sym typeface="Arial"/>
              </a:rPr>
              <a:t>¿Con qué tabla inicio? </a:t>
            </a:r>
            <a:r>
              <a:rPr lang="es-CO" sz="3600">
                <a:solidFill>
                  <a:srgbClr val="525252"/>
                </a:solidFill>
                <a:latin typeface="Arial"/>
                <a:ea typeface="Arial"/>
                <a:cs typeface="Arial"/>
                <a:sym typeface="Arial"/>
              </a:rPr>
              <a:t>esa es mi tabla LEFT</a:t>
            </a:r>
            <a:endParaRPr/>
          </a:p>
        </p:txBody>
      </p:sp>
      <p:pic>
        <p:nvPicPr>
          <p:cNvPr descr="Texto&#10;&#10;El contenido generado por IA puede ser incorrecto." id="1486" name="Google Shape;1486;p60"/>
          <p:cNvPicPr preferRelativeResize="0"/>
          <p:nvPr/>
        </p:nvPicPr>
        <p:blipFill rotWithShape="1">
          <a:blip r:embed="rId4">
            <a:alphaModFix/>
          </a:blip>
          <a:srcRect b="0" l="0" r="0" t="0"/>
          <a:stretch/>
        </p:blipFill>
        <p:spPr>
          <a:xfrm>
            <a:off x="6339220" y="4668357"/>
            <a:ext cx="11753850" cy="5314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0" name="Shape 1490"/>
        <p:cNvGrpSpPr/>
        <p:nvPr/>
      </p:nvGrpSpPr>
      <p:grpSpPr>
        <a:xfrm>
          <a:off x="0" y="0"/>
          <a:ext cx="0" cy="0"/>
          <a:chOff x="0" y="0"/>
          <a:chExt cx="0" cy="0"/>
        </a:xfrm>
      </p:grpSpPr>
      <p:sp>
        <p:nvSpPr>
          <p:cNvPr id="1491" name="Google Shape;1491;p61"/>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Las cinco preguntas del JOIN</a:t>
            </a:r>
            <a:endParaRPr/>
          </a:p>
        </p:txBody>
      </p:sp>
      <p:sp>
        <p:nvSpPr>
          <p:cNvPr id="1492" name="Google Shape;1492;p61"/>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sp>
        <p:nvSpPr>
          <p:cNvPr id="1493" name="Google Shape;1493;p61"/>
          <p:cNvSpPr txBox="1"/>
          <p:nvPr/>
        </p:nvSpPr>
        <p:spPr>
          <a:xfrm>
            <a:off x="3825558" y="3381377"/>
            <a:ext cx="18011553" cy="854080"/>
          </a:xfrm>
          <a:prstGeom prst="rect">
            <a:avLst/>
          </a:prstGeom>
          <a:noFill/>
          <a:ln>
            <a:noFill/>
          </a:ln>
        </p:spPr>
        <p:txBody>
          <a:bodyPr anchorCtr="0" anchor="t" bIns="45700" lIns="91425" spcFirstLastPara="1" rIns="91425" wrap="square" tIns="45700">
            <a:spAutoFit/>
          </a:bodyPr>
          <a:lstStyle/>
          <a:p>
            <a:pPr indent="-742950" lvl="0" marL="742950" marR="0" rtl="0" algn="l">
              <a:lnSpc>
                <a:spcPct val="150000"/>
              </a:lnSpc>
              <a:spcBef>
                <a:spcPts val="0"/>
              </a:spcBef>
              <a:spcAft>
                <a:spcPts val="0"/>
              </a:spcAft>
              <a:buClr>
                <a:srgbClr val="FF2F92"/>
              </a:buClr>
              <a:buSzPts val="3600"/>
              <a:buFont typeface="Calibri"/>
              <a:buAutoNum type="arabicPeriod" startAt="2"/>
            </a:pPr>
            <a:r>
              <a:rPr b="1" lang="es-CO" sz="3600">
                <a:solidFill>
                  <a:srgbClr val="525252"/>
                </a:solidFill>
                <a:latin typeface="Arial"/>
                <a:ea typeface="Arial"/>
                <a:cs typeface="Arial"/>
                <a:sym typeface="Arial"/>
              </a:rPr>
              <a:t>¿Cuál tabla le pego?</a:t>
            </a:r>
            <a:r>
              <a:rPr lang="es-CO" sz="3600">
                <a:solidFill>
                  <a:srgbClr val="525252"/>
                </a:solidFill>
                <a:latin typeface="Arial"/>
                <a:ea typeface="Arial"/>
                <a:cs typeface="Arial"/>
                <a:sym typeface="Arial"/>
              </a:rPr>
              <a:t> Esa es mi tabla RIGHT</a:t>
            </a:r>
            <a:endParaRPr/>
          </a:p>
        </p:txBody>
      </p:sp>
      <p:pic>
        <p:nvPicPr>
          <p:cNvPr descr="Texto&#10;&#10;El contenido generado por IA puede ser incorrecto." id="1494" name="Google Shape;1494;p61"/>
          <p:cNvPicPr preferRelativeResize="0"/>
          <p:nvPr/>
        </p:nvPicPr>
        <p:blipFill rotWithShape="1">
          <a:blip r:embed="rId4">
            <a:alphaModFix/>
          </a:blip>
          <a:srcRect b="0" l="0" r="0" t="0"/>
          <a:stretch/>
        </p:blipFill>
        <p:spPr>
          <a:xfrm>
            <a:off x="6297354" y="4657723"/>
            <a:ext cx="11753850" cy="5676900"/>
          </a:xfrm>
          <a:prstGeom prst="rect">
            <a:avLst/>
          </a:prstGeom>
          <a:noFill/>
          <a:ln>
            <a:noFill/>
          </a:ln>
        </p:spPr>
      </p:pic>
      <p:sp>
        <p:nvSpPr>
          <p:cNvPr id="1495" name="Google Shape;1495;p61"/>
          <p:cNvSpPr txBox="1"/>
          <p:nvPr/>
        </p:nvSpPr>
        <p:spPr>
          <a:xfrm>
            <a:off x="8801987" y="8554279"/>
            <a:ext cx="8872106" cy="66415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7B7B7B"/>
              </a:buClr>
              <a:buSzPts val="3000"/>
              <a:buFont typeface="Arial"/>
              <a:buNone/>
            </a:pPr>
            <a:r>
              <a:rPr lang="es-CO" sz="3000">
                <a:solidFill>
                  <a:srgbClr val="7B7B7B"/>
                </a:solidFill>
                <a:latin typeface="Arial"/>
                <a:ea typeface="Arial"/>
                <a:cs typeface="Arial"/>
                <a:sym typeface="Arial"/>
              </a:rPr>
              <a:t>Ahorita hablamos más de ese LEFT…</a:t>
            </a:r>
            <a:endParaRPr sz="3000" u="sng">
              <a:solidFill>
                <a:srgbClr val="7B7B7B"/>
              </a:solidFill>
              <a:latin typeface="Arial"/>
              <a:ea typeface="Arial"/>
              <a:cs typeface="Arial"/>
              <a:sym typeface="Arial"/>
            </a:endParaRPr>
          </a:p>
        </p:txBody>
      </p:sp>
      <p:grpSp>
        <p:nvGrpSpPr>
          <p:cNvPr id="1496" name="Google Shape;1496;p61"/>
          <p:cNvGrpSpPr/>
          <p:nvPr/>
        </p:nvGrpSpPr>
        <p:grpSpPr>
          <a:xfrm>
            <a:off x="7744712" y="8161519"/>
            <a:ext cx="1029450" cy="1030693"/>
            <a:chOff x="11829300" y="10972800"/>
            <a:chExt cx="1029450" cy="1030693"/>
          </a:xfrm>
        </p:grpSpPr>
        <p:sp>
          <p:nvSpPr>
            <p:cNvPr id="1497" name="Google Shape;1497;p61"/>
            <p:cNvSpPr/>
            <p:nvPr/>
          </p:nvSpPr>
          <p:spPr>
            <a:xfrm>
              <a:off x="11867432" y="10972800"/>
              <a:ext cx="991318" cy="1030693"/>
            </a:xfrm>
            <a:custGeom>
              <a:rect b="b" l="l" r="r" t="t"/>
              <a:pathLst>
                <a:path extrusionOk="0" h="1030693" w="991318">
                  <a:moveTo>
                    <a:pt x="991318" y="742950"/>
                  </a:moveTo>
                  <a:cubicBezTo>
                    <a:pt x="618255" y="928687"/>
                    <a:pt x="245193" y="1114425"/>
                    <a:pt x="95968" y="990600"/>
                  </a:cubicBezTo>
                  <a:cubicBezTo>
                    <a:pt x="-53257" y="866775"/>
                    <a:pt x="-8807" y="158750"/>
                    <a:pt x="95968" y="0"/>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98" name="Google Shape;1498;p61"/>
            <p:cNvCxnSpPr>
              <a:stCxn id="1497" idx="2"/>
            </p:cNvCxnSpPr>
            <p:nvPr/>
          </p:nvCxnSpPr>
          <p:spPr>
            <a:xfrm>
              <a:off x="11963400" y="10972800"/>
              <a:ext cx="0" cy="150300"/>
            </a:xfrm>
            <a:prstGeom prst="straightConnector1">
              <a:avLst/>
            </a:prstGeom>
            <a:noFill/>
            <a:ln cap="flat" cmpd="sng" w="38100">
              <a:solidFill>
                <a:srgbClr val="FF2F92"/>
              </a:solidFill>
              <a:prstDash val="solid"/>
              <a:miter lim="800000"/>
              <a:headEnd len="sm" w="sm" type="none"/>
              <a:tailEnd len="sm" w="sm" type="none"/>
            </a:ln>
          </p:spPr>
        </p:cxnSp>
        <p:cxnSp>
          <p:nvCxnSpPr>
            <p:cNvPr id="1499" name="Google Shape;1499;p61"/>
            <p:cNvCxnSpPr>
              <a:stCxn id="1497" idx="2"/>
            </p:cNvCxnSpPr>
            <p:nvPr/>
          </p:nvCxnSpPr>
          <p:spPr>
            <a:xfrm flipH="1">
              <a:off x="11829300" y="10972800"/>
              <a:ext cx="134100" cy="93900"/>
            </a:xfrm>
            <a:prstGeom prst="straightConnector1">
              <a:avLst/>
            </a:prstGeom>
            <a:noFill/>
            <a:ln cap="flat" cmpd="sng" w="38100">
              <a:solidFill>
                <a:srgbClr val="FF2F92"/>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500"/>
                                        <p:tgtEl>
                                          <p:spTgt spid="1495"/>
                                        </p:tgtEl>
                                      </p:cBhvr>
                                    </p:animEffect>
                                  </p:childTnLst>
                                </p:cTn>
                              </p:par>
                              <p:par>
                                <p:cTn fill="hold" nodeType="with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500"/>
                                        <p:tgtEl>
                                          <p:spTgt spid="1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3" name="Shape 1503"/>
        <p:cNvGrpSpPr/>
        <p:nvPr/>
      </p:nvGrpSpPr>
      <p:grpSpPr>
        <a:xfrm>
          <a:off x="0" y="0"/>
          <a:ext cx="0" cy="0"/>
          <a:chOff x="0" y="0"/>
          <a:chExt cx="0" cy="0"/>
        </a:xfrm>
      </p:grpSpPr>
      <p:sp>
        <p:nvSpPr>
          <p:cNvPr id="1504" name="Google Shape;1504;p62"/>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Las cinco preguntas del JOIN</a:t>
            </a:r>
            <a:endParaRPr/>
          </a:p>
        </p:txBody>
      </p:sp>
      <p:sp>
        <p:nvSpPr>
          <p:cNvPr id="1505" name="Google Shape;1505;p62"/>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sp>
        <p:nvSpPr>
          <p:cNvPr id="1506" name="Google Shape;1506;p62"/>
          <p:cNvSpPr txBox="1"/>
          <p:nvPr/>
        </p:nvSpPr>
        <p:spPr>
          <a:xfrm>
            <a:off x="3825558" y="3381377"/>
            <a:ext cx="18011553" cy="854080"/>
          </a:xfrm>
          <a:prstGeom prst="rect">
            <a:avLst/>
          </a:prstGeom>
          <a:noFill/>
          <a:ln>
            <a:noFill/>
          </a:ln>
        </p:spPr>
        <p:txBody>
          <a:bodyPr anchorCtr="0" anchor="t" bIns="45700" lIns="91425" spcFirstLastPara="1" rIns="91425" wrap="square" tIns="45700">
            <a:spAutoFit/>
          </a:bodyPr>
          <a:lstStyle/>
          <a:p>
            <a:pPr indent="-742950" lvl="0" marL="742950" marR="0" rtl="0" algn="l">
              <a:lnSpc>
                <a:spcPct val="150000"/>
              </a:lnSpc>
              <a:spcBef>
                <a:spcPts val="0"/>
              </a:spcBef>
              <a:spcAft>
                <a:spcPts val="0"/>
              </a:spcAft>
              <a:buClr>
                <a:srgbClr val="FF2F92"/>
              </a:buClr>
              <a:buSzPts val="3600"/>
              <a:buFont typeface="Calibri"/>
              <a:buAutoNum type="arabicPeriod" startAt="3"/>
            </a:pPr>
            <a:r>
              <a:rPr b="1" lang="es-CO" sz="3600">
                <a:solidFill>
                  <a:srgbClr val="525252"/>
                </a:solidFill>
                <a:latin typeface="Arial"/>
                <a:ea typeface="Arial"/>
                <a:cs typeface="Arial"/>
                <a:sym typeface="Arial"/>
              </a:rPr>
              <a:t>¿Qué campos pongo?</a:t>
            </a:r>
            <a:r>
              <a:rPr lang="es-CO" sz="3600">
                <a:solidFill>
                  <a:srgbClr val="525252"/>
                </a:solidFill>
                <a:latin typeface="Arial"/>
                <a:ea typeface="Arial"/>
                <a:cs typeface="Arial"/>
                <a:sym typeface="Arial"/>
              </a:rPr>
              <a:t> De cada una de las tablas</a:t>
            </a:r>
            <a:endParaRPr/>
          </a:p>
        </p:txBody>
      </p:sp>
      <p:pic>
        <p:nvPicPr>
          <p:cNvPr descr="Texto&#10;&#10;El contenido generado por IA puede ser incorrecto." id="1507" name="Google Shape;1507;p62"/>
          <p:cNvPicPr preferRelativeResize="0"/>
          <p:nvPr/>
        </p:nvPicPr>
        <p:blipFill rotWithShape="1">
          <a:blip r:embed="rId4">
            <a:alphaModFix/>
          </a:blip>
          <a:srcRect b="0" l="0" r="0" t="0"/>
          <a:stretch/>
        </p:blipFill>
        <p:spPr>
          <a:xfrm>
            <a:off x="6315075" y="4646763"/>
            <a:ext cx="11753850" cy="6381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1" name="Shape 1511"/>
        <p:cNvGrpSpPr/>
        <p:nvPr/>
      </p:nvGrpSpPr>
      <p:grpSpPr>
        <a:xfrm>
          <a:off x="0" y="0"/>
          <a:ext cx="0" cy="0"/>
          <a:chOff x="0" y="0"/>
          <a:chExt cx="0" cy="0"/>
        </a:xfrm>
      </p:grpSpPr>
      <p:sp>
        <p:nvSpPr>
          <p:cNvPr id="1512" name="Google Shape;1512;p63"/>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Las cinco preguntas del JOIN</a:t>
            </a:r>
            <a:endParaRPr/>
          </a:p>
        </p:txBody>
      </p:sp>
      <p:sp>
        <p:nvSpPr>
          <p:cNvPr id="1513" name="Google Shape;1513;p63"/>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sp>
        <p:nvSpPr>
          <p:cNvPr id="1514" name="Google Shape;1514;p63"/>
          <p:cNvSpPr txBox="1"/>
          <p:nvPr/>
        </p:nvSpPr>
        <p:spPr>
          <a:xfrm>
            <a:off x="3825558" y="3381377"/>
            <a:ext cx="18011553" cy="854080"/>
          </a:xfrm>
          <a:prstGeom prst="rect">
            <a:avLst/>
          </a:prstGeom>
          <a:noFill/>
          <a:ln>
            <a:noFill/>
          </a:ln>
        </p:spPr>
        <p:txBody>
          <a:bodyPr anchorCtr="0" anchor="t" bIns="45700" lIns="91425" spcFirstLastPara="1" rIns="91425" wrap="square" tIns="45700">
            <a:spAutoFit/>
          </a:bodyPr>
          <a:lstStyle/>
          <a:p>
            <a:pPr indent="-742950" lvl="0" marL="742950" marR="0" rtl="0" algn="l">
              <a:lnSpc>
                <a:spcPct val="150000"/>
              </a:lnSpc>
              <a:spcBef>
                <a:spcPts val="0"/>
              </a:spcBef>
              <a:spcAft>
                <a:spcPts val="0"/>
              </a:spcAft>
              <a:buClr>
                <a:srgbClr val="FF2F92"/>
              </a:buClr>
              <a:buSzPts val="3600"/>
              <a:buFont typeface="Calibri"/>
              <a:buAutoNum type="arabicPeriod" startAt="4"/>
            </a:pPr>
            <a:r>
              <a:rPr b="1" lang="es-CO" sz="3600">
                <a:solidFill>
                  <a:srgbClr val="525252"/>
                </a:solidFill>
                <a:latin typeface="Arial"/>
                <a:ea typeface="Arial"/>
                <a:cs typeface="Arial"/>
                <a:sym typeface="Arial"/>
              </a:rPr>
              <a:t>¿Qué campos me ayudan a pegar? </a:t>
            </a:r>
            <a:r>
              <a:rPr lang="es-CO" sz="3600">
                <a:solidFill>
                  <a:srgbClr val="525252"/>
                </a:solidFill>
                <a:latin typeface="Arial"/>
                <a:ea typeface="Arial"/>
                <a:cs typeface="Arial"/>
                <a:sym typeface="Arial"/>
              </a:rPr>
              <a:t>esas son mis llaves</a:t>
            </a:r>
            <a:endParaRPr/>
          </a:p>
        </p:txBody>
      </p:sp>
      <p:pic>
        <p:nvPicPr>
          <p:cNvPr descr="Texto&#10;&#10;El contenido generado por IA puede ser incorrecto." id="1515" name="Google Shape;1515;p63"/>
          <p:cNvPicPr preferRelativeResize="0"/>
          <p:nvPr/>
        </p:nvPicPr>
        <p:blipFill rotWithShape="1">
          <a:blip r:embed="rId4">
            <a:alphaModFix/>
          </a:blip>
          <a:srcRect b="0" l="0" r="0" t="0"/>
          <a:stretch/>
        </p:blipFill>
        <p:spPr>
          <a:xfrm>
            <a:off x="6297354" y="4678438"/>
            <a:ext cx="11753850" cy="6743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9" name="Shape 1519"/>
        <p:cNvGrpSpPr/>
        <p:nvPr/>
      </p:nvGrpSpPr>
      <p:grpSpPr>
        <a:xfrm>
          <a:off x="0" y="0"/>
          <a:ext cx="0" cy="0"/>
          <a:chOff x="0" y="0"/>
          <a:chExt cx="0" cy="0"/>
        </a:xfrm>
      </p:grpSpPr>
      <p:sp>
        <p:nvSpPr>
          <p:cNvPr id="1520" name="Google Shape;1520;p64"/>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Las cinco preguntas del JOIN</a:t>
            </a:r>
            <a:endParaRPr/>
          </a:p>
        </p:txBody>
      </p:sp>
      <p:sp>
        <p:nvSpPr>
          <p:cNvPr id="1521" name="Google Shape;1521;p64"/>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sp>
        <p:nvSpPr>
          <p:cNvPr id="1522" name="Google Shape;1522;p64"/>
          <p:cNvSpPr txBox="1"/>
          <p:nvPr/>
        </p:nvSpPr>
        <p:spPr>
          <a:xfrm>
            <a:off x="3825558" y="3381377"/>
            <a:ext cx="18011553" cy="854080"/>
          </a:xfrm>
          <a:prstGeom prst="rect">
            <a:avLst/>
          </a:prstGeom>
          <a:noFill/>
          <a:ln>
            <a:noFill/>
          </a:ln>
        </p:spPr>
        <p:txBody>
          <a:bodyPr anchorCtr="0" anchor="t" bIns="45700" lIns="91425" spcFirstLastPara="1" rIns="91425" wrap="square" tIns="45700">
            <a:spAutoFit/>
          </a:bodyPr>
          <a:lstStyle/>
          <a:p>
            <a:pPr indent="-742950" lvl="0" marL="742950" marR="0" rtl="0" algn="l">
              <a:lnSpc>
                <a:spcPct val="150000"/>
              </a:lnSpc>
              <a:spcBef>
                <a:spcPts val="0"/>
              </a:spcBef>
              <a:spcAft>
                <a:spcPts val="0"/>
              </a:spcAft>
              <a:buClr>
                <a:srgbClr val="FF2F92"/>
              </a:buClr>
              <a:buSzPts val="3600"/>
              <a:buFont typeface="Calibri"/>
              <a:buAutoNum type="arabicPeriod" startAt="5"/>
            </a:pPr>
            <a:r>
              <a:rPr b="1" lang="es-CO" sz="3600">
                <a:solidFill>
                  <a:srgbClr val="525252"/>
                </a:solidFill>
                <a:latin typeface="Arial"/>
                <a:ea typeface="Arial"/>
                <a:cs typeface="Arial"/>
                <a:sym typeface="Arial"/>
              </a:rPr>
              <a:t>¿Con qué filas me quedo? </a:t>
            </a:r>
            <a:r>
              <a:rPr lang="es-CO" sz="3600">
                <a:solidFill>
                  <a:srgbClr val="525252"/>
                </a:solidFill>
                <a:latin typeface="Arial"/>
                <a:ea typeface="Arial"/>
                <a:cs typeface="Arial"/>
                <a:sym typeface="Arial"/>
              </a:rPr>
              <a:t>Tipo de unión…</a:t>
            </a:r>
            <a:endParaRPr sz="3600">
              <a:solidFill>
                <a:srgbClr val="525252"/>
              </a:solidFill>
              <a:latin typeface="Arial"/>
              <a:ea typeface="Arial"/>
              <a:cs typeface="Arial"/>
              <a:sym typeface="Arial"/>
            </a:endParaRPr>
          </a:p>
        </p:txBody>
      </p:sp>
      <p:pic>
        <p:nvPicPr>
          <p:cNvPr descr="Texto&#10;&#10;El contenido generado por IA puede ser incorrecto." id="1523" name="Google Shape;1523;p64"/>
          <p:cNvPicPr preferRelativeResize="0"/>
          <p:nvPr/>
        </p:nvPicPr>
        <p:blipFill rotWithShape="1">
          <a:blip r:embed="rId4">
            <a:alphaModFix/>
          </a:blip>
          <a:srcRect b="0" l="0" r="0" t="0"/>
          <a:stretch/>
        </p:blipFill>
        <p:spPr>
          <a:xfrm>
            <a:off x="1332666" y="5318128"/>
            <a:ext cx="10374635" cy="5952384"/>
          </a:xfrm>
          <a:prstGeom prst="rect">
            <a:avLst/>
          </a:prstGeom>
          <a:noFill/>
          <a:ln>
            <a:noFill/>
          </a:ln>
        </p:spPr>
      </p:pic>
      <p:pic>
        <p:nvPicPr>
          <p:cNvPr descr="Texto&#10;&#10;El contenido generado por IA puede ser incorrecto." id="1524" name="Google Shape;1524;p64"/>
          <p:cNvPicPr preferRelativeResize="0"/>
          <p:nvPr/>
        </p:nvPicPr>
        <p:blipFill rotWithShape="1">
          <a:blip r:embed="rId5">
            <a:alphaModFix/>
          </a:blip>
          <a:srcRect b="0" l="0" r="0" t="0"/>
          <a:stretch/>
        </p:blipFill>
        <p:spPr>
          <a:xfrm>
            <a:off x="12831334" y="5318128"/>
            <a:ext cx="10374635" cy="5952384"/>
          </a:xfrm>
          <a:prstGeom prst="rect">
            <a:avLst/>
          </a:prstGeom>
          <a:noFill/>
          <a:ln>
            <a:noFill/>
          </a:ln>
        </p:spPr>
      </p:pic>
      <p:pic>
        <p:nvPicPr>
          <p:cNvPr descr="Texto&#10;&#10;El contenido generado por IA puede ser incorrecto." id="1525" name="Google Shape;1525;p64"/>
          <p:cNvPicPr preferRelativeResize="0"/>
          <p:nvPr/>
        </p:nvPicPr>
        <p:blipFill rotWithShape="1">
          <a:blip r:embed="rId6">
            <a:alphaModFix/>
          </a:blip>
          <a:srcRect b="0" l="0" r="0" t="0"/>
          <a:stretch/>
        </p:blipFill>
        <p:spPr>
          <a:xfrm>
            <a:off x="6519983" y="4922470"/>
            <a:ext cx="11753850" cy="6743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500"/>
                                        <p:tgtEl>
                                          <p:spTgt spid="1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9" name="Shape 1529"/>
        <p:cNvGrpSpPr/>
        <p:nvPr/>
      </p:nvGrpSpPr>
      <p:grpSpPr>
        <a:xfrm>
          <a:off x="0" y="0"/>
          <a:ext cx="0" cy="0"/>
          <a:chOff x="0" y="0"/>
          <a:chExt cx="0" cy="0"/>
        </a:xfrm>
      </p:grpSpPr>
      <p:sp>
        <p:nvSpPr>
          <p:cNvPr id="1530" name="Google Shape;1530;p65"/>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JOIN / INNER JOIN</a:t>
            </a:r>
            <a:endParaRPr/>
          </a:p>
        </p:txBody>
      </p:sp>
      <p:sp>
        <p:nvSpPr>
          <p:cNvPr id="1531" name="Google Shape;1531;p65"/>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aphicFrame>
        <p:nvGraphicFramePr>
          <p:cNvPr id="1532" name="Google Shape;1532;p65"/>
          <p:cNvGraphicFramePr/>
          <p:nvPr/>
        </p:nvGraphicFramePr>
        <p:xfrm>
          <a:off x="2343580" y="3121433"/>
          <a:ext cx="3000000" cy="3000000"/>
        </p:xfrm>
        <a:graphic>
          <a:graphicData uri="http://schemas.openxmlformats.org/drawingml/2006/table">
            <a:tbl>
              <a:tblPr bandRow="1" firstRow="1">
                <a:noFill/>
                <a:tableStyleId>{AEACD71F-C193-41F4-B763-BAA4B7488520}</a:tableStyleId>
              </a:tblPr>
              <a:tblGrid>
                <a:gridCol w="2982625"/>
                <a:gridCol w="2982625"/>
                <a:gridCol w="3385800"/>
                <a:gridCol w="2579425"/>
                <a:gridCol w="4183375"/>
                <a:gridCol w="3583000"/>
              </a:tblGrid>
              <a:tr h="370850">
                <a:tc gridSpan="6">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c hMerge="1"/>
                <a:tc hMerge="1"/>
                <a:tc hMerge="1"/>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departamento</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id_proyecto</a:t>
                      </a:r>
                      <a:endParaRPr b="1" sz="3200" u="none" cap="none" strike="noStrike">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id_empleado_1</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nombre_proyecto</a:t>
                      </a:r>
                      <a:endParaRPr b="1" sz="3200" u="none" cap="none" strike="noStrike">
                        <a:latin typeface="Roboto"/>
                        <a:ea typeface="Roboto"/>
                        <a:cs typeface="Roboto"/>
                        <a:sym typeface="Roboto"/>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Planeación</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Marketing</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sp>
        <p:nvSpPr>
          <p:cNvPr id="1533" name="Google Shape;1533;p65"/>
          <p:cNvSpPr/>
          <p:nvPr/>
        </p:nvSpPr>
        <p:spPr>
          <a:xfrm>
            <a:off x="7084894" y="6367760"/>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534" name="Google Shape;1534;p65"/>
          <p:cNvSpPr/>
          <p:nvPr/>
        </p:nvSpPr>
        <p:spPr>
          <a:xfrm>
            <a:off x="10673280" y="6367759"/>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sp>
        <p:nvSpPr>
          <p:cNvPr id="1535" name="Google Shape;1535;p65"/>
          <p:cNvSpPr/>
          <p:nvPr/>
        </p:nvSpPr>
        <p:spPr>
          <a:xfrm>
            <a:off x="10673280" y="6986432"/>
            <a:ext cx="2258511" cy="4609547"/>
          </a:xfrm>
          <a:custGeom>
            <a:rect b="b" l="l" r="r" t="t"/>
            <a:pathLst>
              <a:path extrusionOk="0" h="3677585" w="1801883">
                <a:moveTo>
                  <a:pt x="900941" y="0"/>
                </a:moveTo>
                <a:lnTo>
                  <a:pt x="953112" y="39013"/>
                </a:lnTo>
                <a:cubicBezTo>
                  <a:pt x="1471478" y="466806"/>
                  <a:pt x="1801883" y="1114214"/>
                  <a:pt x="1801883" y="1838793"/>
                </a:cubicBezTo>
                <a:cubicBezTo>
                  <a:pt x="1801883" y="2563372"/>
                  <a:pt x="1471478" y="3210780"/>
                  <a:pt x="953112" y="3638573"/>
                </a:cubicBezTo>
                <a:lnTo>
                  <a:pt x="900942" y="3677585"/>
                </a:lnTo>
                <a:lnTo>
                  <a:pt x="848771" y="3638572"/>
                </a:lnTo>
                <a:cubicBezTo>
                  <a:pt x="330405" y="3210779"/>
                  <a:pt x="0" y="2563371"/>
                  <a:pt x="0" y="1838792"/>
                </a:cubicBezTo>
                <a:cubicBezTo>
                  <a:pt x="0" y="1114213"/>
                  <a:pt x="330405" y="466805"/>
                  <a:pt x="848771" y="39012"/>
                </a:cubicBezTo>
                <a:close/>
              </a:path>
            </a:pathLst>
          </a:cu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36" name="Google Shape;1536;p65"/>
          <p:cNvGrpSpPr/>
          <p:nvPr/>
        </p:nvGrpSpPr>
        <p:grpSpPr>
          <a:xfrm>
            <a:off x="7084893" y="6367758"/>
            <a:ext cx="9435281" cy="5846896"/>
            <a:chOff x="7626760" y="7010400"/>
            <a:chExt cx="9435281" cy="5846896"/>
          </a:xfrm>
        </p:grpSpPr>
        <p:sp>
          <p:nvSpPr>
            <p:cNvPr id="1537" name="Google Shape;1537;p65"/>
            <p:cNvSpPr/>
            <p:nvPr/>
          </p:nvSpPr>
          <p:spPr>
            <a:xfrm>
              <a:off x="7626760" y="7010401"/>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538" name="Google Shape;1538;p65"/>
            <p:cNvSpPr/>
            <p:nvPr/>
          </p:nvSpPr>
          <p:spPr>
            <a:xfrm>
              <a:off x="11215146" y="7010400"/>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sp>
          <p:nvSpPr>
            <p:cNvPr id="1539" name="Google Shape;1539;p65"/>
            <p:cNvSpPr/>
            <p:nvPr/>
          </p:nvSpPr>
          <p:spPr>
            <a:xfrm>
              <a:off x="11215146" y="7629073"/>
              <a:ext cx="2258511" cy="4609547"/>
            </a:xfrm>
            <a:custGeom>
              <a:rect b="b" l="l" r="r" t="t"/>
              <a:pathLst>
                <a:path extrusionOk="0" h="3677585" w="1801883">
                  <a:moveTo>
                    <a:pt x="900941" y="0"/>
                  </a:moveTo>
                  <a:lnTo>
                    <a:pt x="953112" y="39013"/>
                  </a:lnTo>
                  <a:cubicBezTo>
                    <a:pt x="1471478" y="466806"/>
                    <a:pt x="1801883" y="1114214"/>
                    <a:pt x="1801883" y="1838793"/>
                  </a:cubicBezTo>
                  <a:cubicBezTo>
                    <a:pt x="1801883" y="2563372"/>
                    <a:pt x="1471478" y="3210780"/>
                    <a:pt x="953112" y="3638573"/>
                  </a:cubicBezTo>
                  <a:lnTo>
                    <a:pt x="900942" y="3677585"/>
                  </a:lnTo>
                  <a:lnTo>
                    <a:pt x="848771" y="3638572"/>
                  </a:lnTo>
                  <a:cubicBezTo>
                    <a:pt x="330405" y="3210779"/>
                    <a:pt x="0" y="2563371"/>
                    <a:pt x="0" y="1838792"/>
                  </a:cubicBezTo>
                  <a:cubicBezTo>
                    <a:pt x="0" y="1114213"/>
                    <a:pt x="330405" y="466805"/>
                    <a:pt x="848771" y="39012"/>
                  </a:cubicBezTo>
                  <a:close/>
                </a:path>
              </a:pathLst>
            </a:cu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500"/>
                                        <p:tgtEl>
                                          <p:spTgt spid="1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500"/>
                                        <p:tgtEl>
                                          <p:spTgt spid="1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500"/>
                                        <p:tgtEl>
                                          <p:spTgt spid="1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3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3" name="Shape 1543"/>
        <p:cNvGrpSpPr/>
        <p:nvPr/>
      </p:nvGrpSpPr>
      <p:grpSpPr>
        <a:xfrm>
          <a:off x="0" y="0"/>
          <a:ext cx="0" cy="0"/>
          <a:chOff x="0" y="0"/>
          <a:chExt cx="0" cy="0"/>
        </a:xfrm>
      </p:grpSpPr>
      <p:sp>
        <p:nvSpPr>
          <p:cNvPr id="1544" name="Google Shape;1544;p66"/>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JOIN / INNER JOIN</a:t>
            </a:r>
            <a:endParaRPr/>
          </a:p>
        </p:txBody>
      </p:sp>
      <p:sp>
        <p:nvSpPr>
          <p:cNvPr id="1545" name="Google Shape;1545;p66"/>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aphicFrame>
        <p:nvGraphicFramePr>
          <p:cNvPr id="1546" name="Google Shape;1546;p66"/>
          <p:cNvGraphicFramePr/>
          <p:nvPr/>
        </p:nvGraphicFramePr>
        <p:xfrm>
          <a:off x="10697112" y="4279052"/>
          <a:ext cx="3000000" cy="3000000"/>
        </p:xfrm>
        <a:graphic>
          <a:graphicData uri="http://schemas.openxmlformats.org/drawingml/2006/table">
            <a:tbl>
              <a:tblPr bandRow="1" firstRow="1">
                <a:noFill/>
                <a:tableStyleId>{AEACD71F-C193-41F4-B763-BAA4B7488520}</a:tableStyleId>
              </a:tblPr>
              <a:tblGrid>
                <a:gridCol w="4397850"/>
                <a:gridCol w="5283100"/>
              </a:tblGrid>
              <a:tr h="370850">
                <a:tc gridSpan="2">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nombre_proyecto</a:t>
                      </a:r>
                      <a:endParaRPr b="1" sz="3200" u="none" cap="none" strike="noStrike">
                        <a:latin typeface="Roboto"/>
                        <a:ea typeface="Roboto"/>
                        <a:cs typeface="Roboto"/>
                        <a:sym typeface="Roboto"/>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grpSp>
        <p:nvGrpSpPr>
          <p:cNvPr id="1547" name="Google Shape;1547;p66"/>
          <p:cNvGrpSpPr/>
          <p:nvPr/>
        </p:nvGrpSpPr>
        <p:grpSpPr>
          <a:xfrm>
            <a:off x="3168502" y="3631849"/>
            <a:ext cx="6143266" cy="3779430"/>
            <a:chOff x="7474360" y="6858000"/>
            <a:chExt cx="9435281" cy="5846896"/>
          </a:xfrm>
        </p:grpSpPr>
        <p:sp>
          <p:nvSpPr>
            <p:cNvPr id="1548" name="Google Shape;1548;p66"/>
            <p:cNvSpPr/>
            <p:nvPr/>
          </p:nvSpPr>
          <p:spPr>
            <a:xfrm>
              <a:off x="7474360" y="6858001"/>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549" name="Google Shape;1549;p66"/>
            <p:cNvSpPr/>
            <p:nvPr/>
          </p:nvSpPr>
          <p:spPr>
            <a:xfrm>
              <a:off x="11062746" y="6858000"/>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sp>
          <p:nvSpPr>
            <p:cNvPr id="1550" name="Google Shape;1550;p66"/>
            <p:cNvSpPr/>
            <p:nvPr/>
          </p:nvSpPr>
          <p:spPr>
            <a:xfrm>
              <a:off x="11062746" y="7476673"/>
              <a:ext cx="2258511" cy="4609547"/>
            </a:xfrm>
            <a:custGeom>
              <a:rect b="b" l="l" r="r" t="t"/>
              <a:pathLst>
                <a:path extrusionOk="0" h="3677585" w="1801883">
                  <a:moveTo>
                    <a:pt x="900941" y="0"/>
                  </a:moveTo>
                  <a:lnTo>
                    <a:pt x="953112" y="39013"/>
                  </a:lnTo>
                  <a:cubicBezTo>
                    <a:pt x="1471478" y="466806"/>
                    <a:pt x="1801883" y="1114214"/>
                    <a:pt x="1801883" y="1838793"/>
                  </a:cubicBezTo>
                  <a:cubicBezTo>
                    <a:pt x="1801883" y="2563372"/>
                    <a:pt x="1471478" y="3210780"/>
                    <a:pt x="953112" y="3638573"/>
                  </a:cubicBezTo>
                  <a:lnTo>
                    <a:pt x="900942" y="3677585"/>
                  </a:lnTo>
                  <a:lnTo>
                    <a:pt x="848771" y="3638572"/>
                  </a:lnTo>
                  <a:cubicBezTo>
                    <a:pt x="330405" y="3210779"/>
                    <a:pt x="0" y="2563371"/>
                    <a:pt x="0" y="1838792"/>
                  </a:cubicBezTo>
                  <a:cubicBezTo>
                    <a:pt x="0" y="1114213"/>
                    <a:pt x="330405" y="466805"/>
                    <a:pt x="848771" y="39012"/>
                  </a:cubicBezTo>
                  <a:close/>
                </a:path>
              </a:pathLst>
            </a:cu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551" name="Google Shape;1551;p66"/>
          <p:cNvPicPr preferRelativeResize="0"/>
          <p:nvPr/>
        </p:nvPicPr>
        <p:blipFill rotWithShape="1">
          <a:blip r:embed="rId4">
            <a:alphaModFix/>
          </a:blip>
          <a:srcRect b="0" l="0" r="0" t="0"/>
          <a:stretch/>
        </p:blipFill>
        <p:spPr>
          <a:xfrm>
            <a:off x="2106421" y="7419357"/>
            <a:ext cx="19320851" cy="5348210"/>
          </a:xfrm>
          <a:prstGeom prst="rect">
            <a:avLst/>
          </a:prstGeom>
          <a:noFill/>
          <a:ln>
            <a:noFill/>
          </a:ln>
        </p:spPr>
      </p:pic>
      <p:grpSp>
        <p:nvGrpSpPr>
          <p:cNvPr id="1552" name="Google Shape;1552;p66"/>
          <p:cNvGrpSpPr/>
          <p:nvPr/>
        </p:nvGrpSpPr>
        <p:grpSpPr>
          <a:xfrm>
            <a:off x="3184034" y="3639928"/>
            <a:ext cx="6127734" cy="3787507"/>
            <a:chOff x="16987120" y="8072326"/>
            <a:chExt cx="6127734" cy="3787507"/>
          </a:xfrm>
        </p:grpSpPr>
        <p:sp>
          <p:nvSpPr>
            <p:cNvPr id="1553" name="Google Shape;1553;p66"/>
            <p:cNvSpPr/>
            <p:nvPr/>
          </p:nvSpPr>
          <p:spPr>
            <a:xfrm>
              <a:off x="19307969" y="8072326"/>
              <a:ext cx="3806885" cy="3779429"/>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chemeClr val="dk1"/>
                  </a:solidFill>
                  <a:latin typeface="Lato"/>
                  <a:ea typeface="Lato"/>
                  <a:cs typeface="Lato"/>
                  <a:sym typeface="Lato"/>
                </a:rPr>
                <a:t>empleados</a:t>
              </a:r>
              <a:endParaRPr/>
            </a:p>
          </p:txBody>
        </p:sp>
        <p:sp>
          <p:nvSpPr>
            <p:cNvPr id="1554" name="Google Shape;1554;p66"/>
            <p:cNvSpPr/>
            <p:nvPr/>
          </p:nvSpPr>
          <p:spPr>
            <a:xfrm>
              <a:off x="16987120" y="8080404"/>
              <a:ext cx="3806885" cy="3779429"/>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rgbClr val="000000"/>
                  </a:solidFill>
                  <a:latin typeface="Lato"/>
                  <a:ea typeface="Lato"/>
                  <a:cs typeface="Lato"/>
                  <a:sym typeface="Lato"/>
                </a:rPr>
                <a:t>proyectos</a:t>
              </a:r>
              <a:endParaRPr/>
            </a:p>
          </p:txBody>
        </p:sp>
        <p:sp>
          <p:nvSpPr>
            <p:cNvPr id="1555" name="Google Shape;1555;p66"/>
            <p:cNvSpPr/>
            <p:nvPr/>
          </p:nvSpPr>
          <p:spPr>
            <a:xfrm>
              <a:off x="19326175" y="8475141"/>
              <a:ext cx="1470506" cy="2979608"/>
            </a:xfrm>
            <a:custGeom>
              <a:rect b="b" l="l" r="r" t="t"/>
              <a:pathLst>
                <a:path extrusionOk="0" h="3677585" w="1801883">
                  <a:moveTo>
                    <a:pt x="900941" y="0"/>
                  </a:moveTo>
                  <a:lnTo>
                    <a:pt x="953112" y="39013"/>
                  </a:lnTo>
                  <a:cubicBezTo>
                    <a:pt x="1471478" y="466806"/>
                    <a:pt x="1801883" y="1114214"/>
                    <a:pt x="1801883" y="1838793"/>
                  </a:cubicBezTo>
                  <a:cubicBezTo>
                    <a:pt x="1801883" y="2563372"/>
                    <a:pt x="1471478" y="3210780"/>
                    <a:pt x="953112" y="3638573"/>
                  </a:cubicBezTo>
                  <a:lnTo>
                    <a:pt x="900942" y="3677585"/>
                  </a:lnTo>
                  <a:lnTo>
                    <a:pt x="848771" y="3638572"/>
                  </a:lnTo>
                  <a:cubicBezTo>
                    <a:pt x="330405" y="3210779"/>
                    <a:pt x="0" y="2563371"/>
                    <a:pt x="0" y="1838792"/>
                  </a:cubicBezTo>
                  <a:cubicBezTo>
                    <a:pt x="0" y="1114213"/>
                    <a:pt x="330405" y="466805"/>
                    <a:pt x="848771" y="39012"/>
                  </a:cubicBezTo>
                  <a:close/>
                </a:path>
              </a:pathLst>
            </a:cu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556" name="Google Shape;1556;p66"/>
          <p:cNvPicPr preferRelativeResize="0"/>
          <p:nvPr/>
        </p:nvPicPr>
        <p:blipFill rotWithShape="1">
          <a:blip r:embed="rId5">
            <a:alphaModFix/>
          </a:blip>
          <a:srcRect b="0" l="0" r="0" t="0"/>
          <a:stretch/>
        </p:blipFill>
        <p:spPr>
          <a:xfrm>
            <a:off x="2106420" y="7414182"/>
            <a:ext cx="19320851" cy="5348209"/>
          </a:xfrm>
          <a:prstGeom prst="rect">
            <a:avLst/>
          </a:prstGeom>
          <a:noFill/>
          <a:ln>
            <a:noFill/>
          </a:ln>
        </p:spPr>
      </p:pic>
      <p:sp>
        <p:nvSpPr>
          <p:cNvPr id="1557" name="Google Shape;1557;p66"/>
          <p:cNvSpPr txBox="1"/>
          <p:nvPr/>
        </p:nvSpPr>
        <p:spPr>
          <a:xfrm>
            <a:off x="5314613" y="11924911"/>
            <a:ext cx="8872106" cy="66415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7B7B7B"/>
              </a:buClr>
              <a:buSzPts val="3000"/>
              <a:buFont typeface="Arial"/>
              <a:buNone/>
            </a:pPr>
            <a:r>
              <a:rPr lang="es-CO" sz="3000">
                <a:solidFill>
                  <a:srgbClr val="7B7B7B"/>
                </a:solidFill>
                <a:latin typeface="Arial"/>
                <a:ea typeface="Arial"/>
                <a:cs typeface="Arial"/>
                <a:sym typeface="Arial"/>
              </a:rPr>
              <a:t>¡El INNER JOIN es simétrico!</a:t>
            </a:r>
            <a:endParaRPr sz="3000" u="sng">
              <a:solidFill>
                <a:srgbClr val="7B7B7B"/>
              </a:solidFill>
              <a:latin typeface="Arial"/>
              <a:ea typeface="Arial"/>
              <a:cs typeface="Arial"/>
              <a:sym typeface="Arial"/>
            </a:endParaRPr>
          </a:p>
        </p:txBody>
      </p:sp>
      <p:grpSp>
        <p:nvGrpSpPr>
          <p:cNvPr id="1558" name="Google Shape;1558;p66"/>
          <p:cNvGrpSpPr/>
          <p:nvPr/>
        </p:nvGrpSpPr>
        <p:grpSpPr>
          <a:xfrm>
            <a:off x="4197877" y="10945504"/>
            <a:ext cx="1029216" cy="1296538"/>
            <a:chOff x="4197877" y="10945504"/>
            <a:chExt cx="1029216" cy="1296538"/>
          </a:xfrm>
        </p:grpSpPr>
        <p:sp>
          <p:nvSpPr>
            <p:cNvPr id="1559" name="Google Shape;1559;p66"/>
            <p:cNvSpPr/>
            <p:nvPr/>
          </p:nvSpPr>
          <p:spPr>
            <a:xfrm>
              <a:off x="4225137" y="10945504"/>
              <a:ext cx="1001956" cy="1296538"/>
            </a:xfrm>
            <a:custGeom>
              <a:rect b="b" l="l" r="r" t="t"/>
              <a:pathLst>
                <a:path extrusionOk="0" h="1296538" w="1001956">
                  <a:moveTo>
                    <a:pt x="1001956" y="1296538"/>
                  </a:moveTo>
                  <a:cubicBezTo>
                    <a:pt x="630054" y="1227162"/>
                    <a:pt x="258152" y="1157786"/>
                    <a:pt x="101203" y="941696"/>
                  </a:cubicBezTo>
                  <a:cubicBezTo>
                    <a:pt x="-55746" y="725606"/>
                    <a:pt x="2257" y="362803"/>
                    <a:pt x="60260" y="0"/>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60" name="Google Shape;1560;p66"/>
            <p:cNvCxnSpPr>
              <a:stCxn id="1559" idx="2"/>
            </p:cNvCxnSpPr>
            <p:nvPr/>
          </p:nvCxnSpPr>
          <p:spPr>
            <a:xfrm>
              <a:off x="4285397" y="10945504"/>
              <a:ext cx="24300" cy="127500"/>
            </a:xfrm>
            <a:prstGeom prst="straightConnector1">
              <a:avLst/>
            </a:prstGeom>
            <a:noFill/>
            <a:ln cap="flat" cmpd="sng" w="38100">
              <a:solidFill>
                <a:srgbClr val="FF2F92"/>
              </a:solidFill>
              <a:prstDash val="solid"/>
              <a:miter lim="800000"/>
              <a:headEnd len="sm" w="sm" type="none"/>
              <a:tailEnd len="sm" w="sm" type="none"/>
            </a:ln>
          </p:spPr>
        </p:cxnSp>
        <p:cxnSp>
          <p:nvCxnSpPr>
            <p:cNvPr id="1561" name="Google Shape;1561;p66"/>
            <p:cNvCxnSpPr/>
            <p:nvPr/>
          </p:nvCxnSpPr>
          <p:spPr>
            <a:xfrm flipH="1">
              <a:off x="4197877" y="10945504"/>
              <a:ext cx="88614" cy="127610"/>
            </a:xfrm>
            <a:prstGeom prst="straightConnector1">
              <a:avLst/>
            </a:prstGeom>
            <a:noFill/>
            <a:ln cap="flat" cmpd="sng" w="38100">
              <a:solidFill>
                <a:srgbClr val="FF2F92"/>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500"/>
                                        <p:tgtEl>
                                          <p:spTgt spid="1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5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500"/>
                                        <p:tgtEl>
                                          <p:spTgt spid="1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500"/>
                                        <p:tgtEl>
                                          <p:spTgt spid="15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500"/>
                                        <p:tgtEl>
                                          <p:spTgt spid="1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5" name="Shape 1565"/>
        <p:cNvGrpSpPr/>
        <p:nvPr/>
      </p:nvGrpSpPr>
      <p:grpSpPr>
        <a:xfrm>
          <a:off x="0" y="0"/>
          <a:ext cx="0" cy="0"/>
          <a:chOff x="0" y="0"/>
          <a:chExt cx="0" cy="0"/>
        </a:xfrm>
      </p:grpSpPr>
      <p:sp>
        <p:nvSpPr>
          <p:cNvPr id="1566" name="Google Shape;1566;p67"/>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FULL OUTER JOIN</a:t>
            </a:r>
            <a:endParaRPr/>
          </a:p>
        </p:txBody>
      </p:sp>
      <p:sp>
        <p:nvSpPr>
          <p:cNvPr id="1567" name="Google Shape;1567;p67"/>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568" name="Google Shape;1568;p67"/>
          <p:cNvSpPr txBox="1"/>
          <p:nvPr>
            <p:ph idx="1" type="body"/>
          </p:nvPr>
        </p:nvSpPr>
        <p:spPr>
          <a:xfrm>
            <a:off x="1050470" y="2982230"/>
            <a:ext cx="21678901" cy="9378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None/>
            </a:pPr>
            <a:r>
              <a:rPr i="1" lang="es-CO" sz="3600">
                <a:latin typeface="Lato"/>
                <a:ea typeface="Lato"/>
                <a:cs typeface="Lato"/>
                <a:sym typeface="Lato"/>
              </a:rPr>
              <a:t>¿Cuáles son todos los empleados y proyectos con los que cuento en este momento?</a:t>
            </a:r>
            <a:endParaRPr/>
          </a:p>
        </p:txBody>
      </p:sp>
      <p:sp>
        <p:nvSpPr>
          <p:cNvPr id="1569" name="Google Shape;1569;p67"/>
          <p:cNvSpPr/>
          <p:nvPr/>
        </p:nvSpPr>
        <p:spPr>
          <a:xfrm>
            <a:off x="1050471" y="5453450"/>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570" name="Google Shape;1570;p67"/>
          <p:cNvSpPr/>
          <p:nvPr/>
        </p:nvSpPr>
        <p:spPr>
          <a:xfrm>
            <a:off x="4638857" y="5453449"/>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sp>
        <p:nvSpPr>
          <p:cNvPr id="1571" name="Google Shape;1571;p67"/>
          <p:cNvSpPr/>
          <p:nvPr/>
        </p:nvSpPr>
        <p:spPr>
          <a:xfrm>
            <a:off x="1050470" y="5453449"/>
            <a:ext cx="9435282" cy="5846897"/>
          </a:xfrm>
          <a:custGeom>
            <a:rect b="b" l="l" r="r" t="t"/>
            <a:pathLst>
              <a:path extrusionOk="0" h="5846897" w="9435282">
                <a:moveTo>
                  <a:pt x="6511834" y="0"/>
                </a:moveTo>
                <a:cubicBezTo>
                  <a:pt x="8126410" y="0"/>
                  <a:pt x="9435282" y="1308872"/>
                  <a:pt x="9435282" y="2923448"/>
                </a:cubicBezTo>
                <a:cubicBezTo>
                  <a:pt x="9435282" y="4538024"/>
                  <a:pt x="8126410" y="5846896"/>
                  <a:pt x="6511834" y="5846896"/>
                </a:cubicBezTo>
                <a:cubicBezTo>
                  <a:pt x="5906368" y="5846896"/>
                  <a:pt x="5343892" y="5662836"/>
                  <a:pt x="4877306" y="5347617"/>
                </a:cubicBezTo>
                <a:lnTo>
                  <a:pt x="4717642" y="5228222"/>
                </a:lnTo>
                <a:lnTo>
                  <a:pt x="4557976" y="5347618"/>
                </a:lnTo>
                <a:cubicBezTo>
                  <a:pt x="4091390" y="5662837"/>
                  <a:pt x="3528914" y="5846897"/>
                  <a:pt x="2923448" y="5846897"/>
                </a:cubicBezTo>
                <a:cubicBezTo>
                  <a:pt x="1308872" y="5846897"/>
                  <a:pt x="0" y="4538025"/>
                  <a:pt x="0" y="2923449"/>
                </a:cubicBezTo>
                <a:cubicBezTo>
                  <a:pt x="0" y="1308873"/>
                  <a:pt x="1308872" y="1"/>
                  <a:pt x="2923448" y="1"/>
                </a:cubicBezTo>
                <a:cubicBezTo>
                  <a:pt x="3528914" y="1"/>
                  <a:pt x="4091390" y="184061"/>
                  <a:pt x="4557976" y="499280"/>
                </a:cubicBezTo>
                <a:lnTo>
                  <a:pt x="4717640" y="618675"/>
                </a:lnTo>
                <a:lnTo>
                  <a:pt x="4877306" y="499279"/>
                </a:lnTo>
                <a:cubicBezTo>
                  <a:pt x="5343892" y="184060"/>
                  <a:pt x="5906368" y="0"/>
                  <a:pt x="6511834" y="0"/>
                </a:cubicBezTo>
                <a:close/>
              </a:path>
            </a:pathLst>
          </a:cu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800">
                <a:solidFill>
                  <a:schemeClr val="dk1"/>
                </a:solidFill>
                <a:latin typeface="Lato"/>
                <a:ea typeface="Lato"/>
                <a:cs typeface="Lato"/>
                <a:sym typeface="Lato"/>
              </a:rPr>
              <a:t>resultado</a:t>
            </a:r>
            <a:endParaRPr/>
          </a:p>
        </p:txBody>
      </p:sp>
      <p:graphicFrame>
        <p:nvGraphicFramePr>
          <p:cNvPr id="1572" name="Google Shape;1572;p67"/>
          <p:cNvGraphicFramePr/>
          <p:nvPr/>
        </p:nvGraphicFramePr>
        <p:xfrm>
          <a:off x="13050582" y="5210769"/>
          <a:ext cx="3000000" cy="3000000"/>
        </p:xfrm>
        <a:graphic>
          <a:graphicData uri="http://schemas.openxmlformats.org/drawingml/2006/table">
            <a:tbl>
              <a:tblPr bandRow="1" firstRow="1">
                <a:noFill/>
                <a:tableStyleId>{F9AEA5AA-8D93-4CD1-B681-6B90EA84BE7F}</a:tableStyleId>
              </a:tblPr>
              <a:tblGrid>
                <a:gridCol w="2957375"/>
                <a:gridCol w="2957375"/>
                <a:gridCol w="2957375"/>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empleados</a:t>
                      </a:r>
                      <a:endParaRPr/>
                    </a:p>
                  </a:txBody>
                  <a:tcPr marT="45725" marB="45725" marR="91450" marL="91450"/>
                </a:tc>
                <a:tc hMerge="1"/>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departamento</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Marketing</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Finanzas</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Planeación</a:t>
                      </a:r>
                      <a:endParaRPr/>
                    </a:p>
                  </a:txBody>
                  <a:tcPr marT="45725" marB="45725" marR="91450" marL="91450"/>
                </a:tc>
              </a:tr>
            </a:tbl>
          </a:graphicData>
        </a:graphic>
      </p:graphicFrame>
      <p:graphicFrame>
        <p:nvGraphicFramePr>
          <p:cNvPr id="1573" name="Google Shape;1573;p67"/>
          <p:cNvGraphicFramePr/>
          <p:nvPr/>
        </p:nvGraphicFramePr>
        <p:xfrm>
          <a:off x="11915871" y="8843202"/>
          <a:ext cx="3000000" cy="3000000"/>
        </p:xfrm>
        <a:graphic>
          <a:graphicData uri="http://schemas.openxmlformats.org/drawingml/2006/table">
            <a:tbl>
              <a:tblPr bandRow="1" firstRow="1">
                <a:noFill/>
                <a:tableStyleId>{BB66A955-46D2-4335-B11F-5F9803E20092}</a:tableStyleId>
              </a:tblPr>
              <a:tblGrid>
                <a:gridCol w="3091550"/>
                <a:gridCol w="4336150"/>
                <a:gridCol w="3713850"/>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proyectos</a:t>
                      </a:r>
                      <a:endParaRPr/>
                    </a:p>
                  </a:txBody>
                  <a:tcPr marT="45725" marB="45725" marR="91450" marL="91450"/>
                </a:tc>
                <a:tc hMerge="1"/>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id_proyecto</a:t>
                      </a:r>
                      <a:endParaRPr b="0"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Nombre_proyecto</a:t>
                      </a:r>
                      <a:endParaRPr sz="3200" u="none" cap="none" strike="noStrike">
                        <a:latin typeface="Roboto"/>
                        <a:ea typeface="Roboto"/>
                        <a:cs typeface="Roboto"/>
                        <a:sym typeface="Roboto"/>
                      </a:endParaRPr>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102</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5</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0" st="0"/>
                                            </p:txEl>
                                          </p:spTgt>
                                        </p:tgtEl>
                                        <p:attrNameLst>
                                          <p:attrName>style.visibility</p:attrName>
                                        </p:attrNameLst>
                                      </p:cBhvr>
                                      <p:to>
                                        <p:strVal val="visible"/>
                                      </p:to>
                                    </p:set>
                                    <p:animEffect filter="fade" transition="in">
                                      <p:cBhvr>
                                        <p:cTn dur="500"/>
                                        <p:tgtEl>
                                          <p:spTgt spid="15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1000"/>
                                        <p:tgtEl>
                                          <p:spTgt spid="1569"/>
                                        </p:tgtEl>
                                      </p:cBhvr>
                                    </p:animEffect>
                                  </p:childTnLst>
                                </p:cTn>
                              </p:par>
                              <p:par>
                                <p:cTn fill="hold" nodeType="with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1000"/>
                                        <p:tgtEl>
                                          <p:spTgt spid="1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1000"/>
                                        <p:tgtEl>
                                          <p:spTgt spid="1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7" name="Shape 1577"/>
        <p:cNvGrpSpPr/>
        <p:nvPr/>
      </p:nvGrpSpPr>
      <p:grpSpPr>
        <a:xfrm>
          <a:off x="0" y="0"/>
          <a:ext cx="0" cy="0"/>
          <a:chOff x="0" y="0"/>
          <a:chExt cx="0" cy="0"/>
        </a:xfrm>
      </p:grpSpPr>
      <p:sp>
        <p:nvSpPr>
          <p:cNvPr id="1578" name="Google Shape;1578;p68"/>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FULL OUTER JOIN</a:t>
            </a:r>
            <a:endParaRPr/>
          </a:p>
        </p:txBody>
      </p:sp>
      <p:sp>
        <p:nvSpPr>
          <p:cNvPr id="1579" name="Google Shape;1579;p68"/>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580" name="Google Shape;1580;p68"/>
          <p:cNvSpPr txBox="1"/>
          <p:nvPr>
            <p:ph idx="1" type="body"/>
          </p:nvPr>
        </p:nvSpPr>
        <p:spPr>
          <a:xfrm>
            <a:off x="1050470" y="2982230"/>
            <a:ext cx="21678901" cy="9378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None/>
            </a:pPr>
            <a:r>
              <a:rPr i="1" lang="es-CO" sz="3600">
                <a:latin typeface="Lato"/>
                <a:ea typeface="Lato"/>
                <a:cs typeface="Lato"/>
                <a:sym typeface="Lato"/>
              </a:rPr>
              <a:t>¿Cuáles son todos los empleados y proyectos con los que cuento en este momento?</a:t>
            </a:r>
            <a:endParaRPr/>
          </a:p>
        </p:txBody>
      </p:sp>
      <p:sp>
        <p:nvSpPr>
          <p:cNvPr id="1581" name="Google Shape;1581;p68"/>
          <p:cNvSpPr/>
          <p:nvPr/>
        </p:nvSpPr>
        <p:spPr>
          <a:xfrm>
            <a:off x="1050471" y="5453450"/>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582" name="Google Shape;1582;p68"/>
          <p:cNvSpPr/>
          <p:nvPr/>
        </p:nvSpPr>
        <p:spPr>
          <a:xfrm>
            <a:off x="4638857" y="5453449"/>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sp>
        <p:nvSpPr>
          <p:cNvPr id="1583" name="Google Shape;1583;p68"/>
          <p:cNvSpPr/>
          <p:nvPr/>
        </p:nvSpPr>
        <p:spPr>
          <a:xfrm>
            <a:off x="1050470" y="5453449"/>
            <a:ext cx="9435282" cy="5846897"/>
          </a:xfrm>
          <a:custGeom>
            <a:rect b="b" l="l" r="r" t="t"/>
            <a:pathLst>
              <a:path extrusionOk="0" h="5846897" w="9435282">
                <a:moveTo>
                  <a:pt x="6511834" y="0"/>
                </a:moveTo>
                <a:cubicBezTo>
                  <a:pt x="8126410" y="0"/>
                  <a:pt x="9435282" y="1308872"/>
                  <a:pt x="9435282" y="2923448"/>
                </a:cubicBezTo>
                <a:cubicBezTo>
                  <a:pt x="9435282" y="4538024"/>
                  <a:pt x="8126410" y="5846896"/>
                  <a:pt x="6511834" y="5846896"/>
                </a:cubicBezTo>
                <a:cubicBezTo>
                  <a:pt x="5906368" y="5846896"/>
                  <a:pt x="5343892" y="5662836"/>
                  <a:pt x="4877306" y="5347617"/>
                </a:cubicBezTo>
                <a:lnTo>
                  <a:pt x="4717642" y="5228222"/>
                </a:lnTo>
                <a:lnTo>
                  <a:pt x="4557976" y="5347618"/>
                </a:lnTo>
                <a:cubicBezTo>
                  <a:pt x="4091390" y="5662837"/>
                  <a:pt x="3528914" y="5846897"/>
                  <a:pt x="2923448" y="5846897"/>
                </a:cubicBezTo>
                <a:cubicBezTo>
                  <a:pt x="1308872" y="5846897"/>
                  <a:pt x="0" y="4538025"/>
                  <a:pt x="0" y="2923449"/>
                </a:cubicBezTo>
                <a:cubicBezTo>
                  <a:pt x="0" y="1308873"/>
                  <a:pt x="1308872" y="1"/>
                  <a:pt x="2923448" y="1"/>
                </a:cubicBezTo>
                <a:cubicBezTo>
                  <a:pt x="3528914" y="1"/>
                  <a:pt x="4091390" y="184061"/>
                  <a:pt x="4557976" y="499280"/>
                </a:cubicBezTo>
                <a:lnTo>
                  <a:pt x="4717640" y="618675"/>
                </a:lnTo>
                <a:lnTo>
                  <a:pt x="4877306" y="499279"/>
                </a:lnTo>
                <a:cubicBezTo>
                  <a:pt x="5343892" y="184060"/>
                  <a:pt x="5906368" y="0"/>
                  <a:pt x="6511834" y="0"/>
                </a:cubicBezTo>
                <a:close/>
              </a:path>
            </a:pathLst>
          </a:cu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800">
                <a:solidFill>
                  <a:schemeClr val="dk1"/>
                </a:solidFill>
                <a:latin typeface="Lato"/>
                <a:ea typeface="Lato"/>
                <a:cs typeface="Lato"/>
                <a:sym typeface="Lato"/>
              </a:rPr>
              <a:t>resultado</a:t>
            </a:r>
            <a:endParaRPr/>
          </a:p>
        </p:txBody>
      </p:sp>
      <p:graphicFrame>
        <p:nvGraphicFramePr>
          <p:cNvPr id="1584" name="Google Shape;1584;p68"/>
          <p:cNvGraphicFramePr/>
          <p:nvPr/>
        </p:nvGraphicFramePr>
        <p:xfrm>
          <a:off x="12364294" y="6172065"/>
          <a:ext cx="3000000" cy="3000000"/>
        </p:xfrm>
        <a:graphic>
          <a:graphicData uri="http://schemas.openxmlformats.org/drawingml/2006/table">
            <a:tbl>
              <a:tblPr bandRow="1" firstRow="1">
                <a:noFill/>
                <a:tableStyleId>{AEACD71F-C193-41F4-B763-BAA4B7488520}</a:tableStyleId>
              </a:tblPr>
              <a:tblGrid>
                <a:gridCol w="4397850"/>
                <a:gridCol w="5283100"/>
              </a:tblGrid>
              <a:tr h="370850">
                <a:tc gridSpan="2">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nombre_proyecto</a:t>
                      </a:r>
                      <a:endParaRPr b="1" sz="3200" u="none" cap="none" strike="noStrike">
                        <a:latin typeface="Roboto"/>
                        <a:ea typeface="Roboto"/>
                        <a:cs typeface="Roboto"/>
                        <a:sym typeface="Roboto"/>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Andrés</a:t>
                      </a:r>
                      <a:endParaRPr sz="3200" u="none" cap="none" strike="noStrike">
                        <a:solidFill>
                          <a:srgbClr val="D8D8D8"/>
                        </a:solidFill>
                        <a:latin typeface="Consolas"/>
                        <a:ea typeface="Consolas"/>
                        <a:cs typeface="Consolas"/>
                        <a:sym typeface="Consolas"/>
                      </a:endParaRPr>
                    </a:p>
                  </a:txBody>
                  <a:tcPr marT="45725" marB="45725" marR="91450" marL="91450"/>
                </a:tc>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lnSpc>
                          <a:spcPct val="100000"/>
                        </a:lnSpc>
                        <a:spcBef>
                          <a:spcPts val="0"/>
                        </a:spcBef>
                        <a:spcAft>
                          <a:spcPts val="0"/>
                        </a:spcAft>
                        <a:buClr>
                          <a:srgbClr val="D8D8D8"/>
                        </a:buClr>
                        <a:buSzPts val="3200"/>
                        <a:buFont typeface="Consolas"/>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sz="3200" u="none" cap="none" strike="noStrike">
                        <a:solidFill>
                          <a:srgbClr val="D8D8D8"/>
                        </a:solidFill>
                        <a:latin typeface="Consolas"/>
                        <a:ea typeface="Consolas"/>
                        <a:cs typeface="Consolas"/>
                        <a:sym typeface="Consolas"/>
                      </a:endParaRPr>
                    </a:p>
                  </a:txBody>
                  <a:tcPr marT="45725" marB="45725" marR="91450" marL="91450"/>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8" name="Shape 1588"/>
        <p:cNvGrpSpPr/>
        <p:nvPr/>
      </p:nvGrpSpPr>
      <p:grpSpPr>
        <a:xfrm>
          <a:off x="0" y="0"/>
          <a:ext cx="0" cy="0"/>
          <a:chOff x="0" y="0"/>
          <a:chExt cx="0" cy="0"/>
        </a:xfrm>
      </p:grpSpPr>
      <p:sp>
        <p:nvSpPr>
          <p:cNvPr id="1589" name="Google Shape;1589;p69"/>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FULL OUTER JOIN</a:t>
            </a:r>
            <a:endParaRPr/>
          </a:p>
        </p:txBody>
      </p:sp>
      <p:sp>
        <p:nvSpPr>
          <p:cNvPr id="1590" name="Google Shape;1590;p69"/>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591" name="Google Shape;1591;p69"/>
          <p:cNvSpPr txBox="1"/>
          <p:nvPr>
            <p:ph idx="1" type="body"/>
          </p:nvPr>
        </p:nvSpPr>
        <p:spPr>
          <a:xfrm>
            <a:off x="1050470" y="2982230"/>
            <a:ext cx="21678901" cy="9378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None/>
            </a:pPr>
            <a:r>
              <a:rPr i="1" lang="es-CO" sz="3600">
                <a:latin typeface="Lato"/>
                <a:ea typeface="Lato"/>
                <a:cs typeface="Lato"/>
                <a:sym typeface="Lato"/>
              </a:rPr>
              <a:t>¿Cuáles son todos los empleados y proyectos con los que cuento en este momento?</a:t>
            </a:r>
            <a:endParaRPr/>
          </a:p>
        </p:txBody>
      </p:sp>
      <p:pic>
        <p:nvPicPr>
          <p:cNvPr id="1592" name="Google Shape;1592;p69"/>
          <p:cNvPicPr preferRelativeResize="0"/>
          <p:nvPr/>
        </p:nvPicPr>
        <p:blipFill rotWithShape="1">
          <a:blip r:embed="rId4">
            <a:alphaModFix/>
          </a:blip>
          <a:srcRect b="19431" l="5021" r="4894" t="19689"/>
          <a:stretch/>
        </p:blipFill>
        <p:spPr>
          <a:xfrm>
            <a:off x="3372000" y="4487196"/>
            <a:ext cx="17640000" cy="2983110"/>
          </a:xfrm>
          <a:prstGeom prst="rect">
            <a:avLst/>
          </a:prstGeom>
          <a:noFill/>
          <a:ln>
            <a:noFill/>
          </a:ln>
        </p:spPr>
      </p:pic>
      <p:sp>
        <p:nvSpPr>
          <p:cNvPr id="1593" name="Google Shape;1593;p69"/>
          <p:cNvSpPr txBox="1"/>
          <p:nvPr/>
        </p:nvSpPr>
        <p:spPr>
          <a:xfrm>
            <a:off x="13384975" y="7536056"/>
            <a:ext cx="8872106" cy="66415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7B7B7B"/>
              </a:buClr>
              <a:buSzPts val="3000"/>
              <a:buFont typeface="Arial"/>
              <a:buNone/>
            </a:pPr>
            <a:r>
              <a:rPr lang="es-CO" sz="3000">
                <a:solidFill>
                  <a:srgbClr val="7B7B7B"/>
                </a:solidFill>
                <a:latin typeface="Arial"/>
                <a:ea typeface="Arial"/>
                <a:cs typeface="Arial"/>
                <a:sym typeface="Arial"/>
              </a:rPr>
              <a:t>¡El OUTER JOIN también es simétrico!</a:t>
            </a:r>
            <a:endParaRPr sz="3000" u="sng">
              <a:solidFill>
                <a:srgbClr val="7B7B7B"/>
              </a:solidFill>
              <a:latin typeface="Arial"/>
              <a:ea typeface="Arial"/>
              <a:cs typeface="Arial"/>
              <a:sym typeface="Arial"/>
            </a:endParaRPr>
          </a:p>
        </p:txBody>
      </p:sp>
      <p:grpSp>
        <p:nvGrpSpPr>
          <p:cNvPr id="1594" name="Google Shape;1594;p69"/>
          <p:cNvGrpSpPr/>
          <p:nvPr/>
        </p:nvGrpSpPr>
        <p:grpSpPr>
          <a:xfrm rot="-866506">
            <a:off x="11736490" y="6219885"/>
            <a:ext cx="1443970" cy="1823030"/>
            <a:chOff x="4197877" y="10945504"/>
            <a:chExt cx="1029216" cy="1296538"/>
          </a:xfrm>
        </p:grpSpPr>
        <p:sp>
          <p:nvSpPr>
            <p:cNvPr id="1595" name="Google Shape;1595;p69"/>
            <p:cNvSpPr/>
            <p:nvPr/>
          </p:nvSpPr>
          <p:spPr>
            <a:xfrm>
              <a:off x="4225137" y="10945504"/>
              <a:ext cx="1001956" cy="1296538"/>
            </a:xfrm>
            <a:custGeom>
              <a:rect b="b" l="l" r="r" t="t"/>
              <a:pathLst>
                <a:path extrusionOk="0" h="1296538" w="1001956">
                  <a:moveTo>
                    <a:pt x="1001956" y="1296538"/>
                  </a:moveTo>
                  <a:cubicBezTo>
                    <a:pt x="630054" y="1227162"/>
                    <a:pt x="258152" y="1157786"/>
                    <a:pt x="101203" y="941696"/>
                  </a:cubicBezTo>
                  <a:cubicBezTo>
                    <a:pt x="-55746" y="725606"/>
                    <a:pt x="2257" y="362803"/>
                    <a:pt x="60260" y="0"/>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96" name="Google Shape;1596;p69"/>
            <p:cNvCxnSpPr>
              <a:stCxn id="1595" idx="2"/>
            </p:cNvCxnSpPr>
            <p:nvPr/>
          </p:nvCxnSpPr>
          <p:spPr>
            <a:xfrm rot="864732">
              <a:off x="4269825" y="10950534"/>
              <a:ext cx="55445" cy="117440"/>
            </a:xfrm>
            <a:prstGeom prst="straightConnector1">
              <a:avLst/>
            </a:prstGeom>
            <a:noFill/>
            <a:ln cap="flat" cmpd="sng" w="38100">
              <a:solidFill>
                <a:srgbClr val="FF2F92"/>
              </a:solidFill>
              <a:prstDash val="solid"/>
              <a:miter lim="800000"/>
              <a:headEnd len="sm" w="sm" type="none"/>
              <a:tailEnd len="sm" w="sm" type="none"/>
            </a:ln>
          </p:spPr>
        </p:cxnSp>
        <p:cxnSp>
          <p:nvCxnSpPr>
            <p:cNvPr id="1597" name="Google Shape;1597;p69"/>
            <p:cNvCxnSpPr/>
            <p:nvPr/>
          </p:nvCxnSpPr>
          <p:spPr>
            <a:xfrm flipH="1">
              <a:off x="4197877" y="10945504"/>
              <a:ext cx="88614" cy="127610"/>
            </a:xfrm>
            <a:prstGeom prst="straightConnector1">
              <a:avLst/>
            </a:prstGeom>
            <a:noFill/>
            <a:ln cap="flat" cmpd="sng" w="38100">
              <a:solidFill>
                <a:srgbClr val="FF2F92"/>
              </a:solidFill>
              <a:prstDash val="solid"/>
              <a:miter lim="800000"/>
              <a:headEnd len="sm" w="sm" type="none"/>
              <a:tailEnd len="sm" w="sm" type="none"/>
            </a:ln>
          </p:spPr>
        </p:cxnSp>
      </p:grpSp>
      <p:graphicFrame>
        <p:nvGraphicFramePr>
          <p:cNvPr id="1598" name="Google Shape;1598;p69"/>
          <p:cNvGraphicFramePr/>
          <p:nvPr/>
        </p:nvGraphicFramePr>
        <p:xfrm>
          <a:off x="6250618" y="8563961"/>
          <a:ext cx="3000000" cy="3000000"/>
        </p:xfrm>
        <a:graphic>
          <a:graphicData uri="http://schemas.openxmlformats.org/drawingml/2006/table">
            <a:tbl>
              <a:tblPr bandRow="1" firstRow="1">
                <a:noFill/>
                <a:tableStyleId>{AEACD71F-C193-41F4-B763-BAA4B7488520}</a:tableStyleId>
              </a:tblPr>
              <a:tblGrid>
                <a:gridCol w="4397850"/>
                <a:gridCol w="5283100"/>
              </a:tblGrid>
              <a:tr h="370850">
                <a:tc gridSpan="2">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nombre_proyecto</a:t>
                      </a:r>
                      <a:endParaRPr b="1" sz="3200" u="none" cap="none" strike="noStrike">
                        <a:latin typeface="Roboto"/>
                        <a:ea typeface="Roboto"/>
                        <a:cs typeface="Roboto"/>
                        <a:sym typeface="Roboto"/>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Andrés</a:t>
                      </a:r>
                      <a:endParaRPr sz="3200" u="none" cap="none" strike="noStrike">
                        <a:solidFill>
                          <a:srgbClr val="D8D8D8"/>
                        </a:solidFill>
                        <a:latin typeface="Consolas"/>
                        <a:ea typeface="Consolas"/>
                        <a:cs typeface="Consolas"/>
                        <a:sym typeface="Consolas"/>
                      </a:endParaRPr>
                    </a:p>
                  </a:txBody>
                  <a:tcPr marT="45725" marB="45725" marR="91450" marL="91450"/>
                </a:tc>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lnSpc>
                          <a:spcPct val="100000"/>
                        </a:lnSpc>
                        <a:spcBef>
                          <a:spcPts val="0"/>
                        </a:spcBef>
                        <a:spcAft>
                          <a:spcPts val="0"/>
                        </a:spcAft>
                        <a:buClr>
                          <a:srgbClr val="D8D8D8"/>
                        </a:buClr>
                        <a:buSzPts val="3200"/>
                        <a:buFont typeface="Consolas"/>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sz="3200" u="none" cap="none" strike="noStrike">
                        <a:solidFill>
                          <a:srgbClr val="D8D8D8"/>
                        </a:solidFill>
                        <a:latin typeface="Consolas"/>
                        <a:ea typeface="Consolas"/>
                        <a:cs typeface="Consolas"/>
                        <a:sym typeface="Consolas"/>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4"/>
                                        </p:tgtEl>
                                        <p:attrNameLst>
                                          <p:attrName>style.visibility</p:attrName>
                                        </p:attrNameLst>
                                      </p:cBhvr>
                                      <p:to>
                                        <p:strVal val="visible"/>
                                      </p:to>
                                    </p:set>
                                    <p:animEffect filter="fade" transition="in">
                                      <p:cBhvr>
                                        <p:cTn dur="500"/>
                                        <p:tgtEl>
                                          <p:spTgt spid="1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500"/>
                                        <p:tgtEl>
                                          <p:spTgt spid="1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7"/>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6" name="Google Shape;216;p7"/>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17" name="Google Shape;217;p7"/>
          <p:cNvGrpSpPr/>
          <p:nvPr/>
        </p:nvGrpSpPr>
        <p:grpSpPr>
          <a:xfrm>
            <a:off x="20722033" y="1075127"/>
            <a:ext cx="3659601" cy="1634062"/>
            <a:chOff x="20722033" y="1075127"/>
            <a:chExt cx="3659601" cy="1634062"/>
          </a:xfrm>
        </p:grpSpPr>
        <p:sp>
          <p:nvSpPr>
            <p:cNvPr id="218" name="Google Shape;218;p7"/>
            <p:cNvSpPr/>
            <p:nvPr/>
          </p:nvSpPr>
          <p:spPr>
            <a:xfrm>
              <a:off x="20722033"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7"/>
            <p:cNvSpPr/>
            <p:nvPr/>
          </p:nvSpPr>
          <p:spPr>
            <a:xfrm>
              <a:off x="20972906"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7"/>
            <p:cNvSpPr/>
            <p:nvPr/>
          </p:nvSpPr>
          <p:spPr>
            <a:xfrm>
              <a:off x="2123093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7"/>
            <p:cNvSpPr/>
            <p:nvPr/>
          </p:nvSpPr>
          <p:spPr>
            <a:xfrm>
              <a:off x="21485392"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7"/>
            <p:cNvSpPr/>
            <p:nvPr/>
          </p:nvSpPr>
          <p:spPr>
            <a:xfrm>
              <a:off x="2172472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7"/>
            <p:cNvSpPr/>
            <p:nvPr/>
          </p:nvSpPr>
          <p:spPr>
            <a:xfrm>
              <a:off x="21975602"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7"/>
            <p:cNvSpPr/>
            <p:nvPr/>
          </p:nvSpPr>
          <p:spPr>
            <a:xfrm>
              <a:off x="22233635"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7"/>
            <p:cNvSpPr/>
            <p:nvPr/>
          </p:nvSpPr>
          <p:spPr>
            <a:xfrm>
              <a:off x="22488088"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7"/>
            <p:cNvSpPr/>
            <p:nvPr/>
          </p:nvSpPr>
          <p:spPr>
            <a:xfrm>
              <a:off x="22742541"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7"/>
            <p:cNvSpPr/>
            <p:nvPr/>
          </p:nvSpPr>
          <p:spPr>
            <a:xfrm>
              <a:off x="22993414"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7"/>
            <p:cNvSpPr/>
            <p:nvPr/>
          </p:nvSpPr>
          <p:spPr>
            <a:xfrm>
              <a:off x="23251447"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7"/>
            <p:cNvSpPr/>
            <p:nvPr/>
          </p:nvSpPr>
          <p:spPr>
            <a:xfrm>
              <a:off x="23505900"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7"/>
            <p:cNvSpPr/>
            <p:nvPr/>
          </p:nvSpPr>
          <p:spPr>
            <a:xfrm>
              <a:off x="23760206"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7"/>
            <p:cNvSpPr/>
            <p:nvPr/>
          </p:nvSpPr>
          <p:spPr>
            <a:xfrm>
              <a:off x="24010932"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7"/>
            <p:cNvSpPr/>
            <p:nvPr/>
          </p:nvSpPr>
          <p:spPr>
            <a:xfrm>
              <a:off x="24261658"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7"/>
            <p:cNvSpPr/>
            <p:nvPr/>
          </p:nvSpPr>
          <p:spPr>
            <a:xfrm>
              <a:off x="20722327"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7"/>
            <p:cNvSpPr/>
            <p:nvPr/>
          </p:nvSpPr>
          <p:spPr>
            <a:xfrm>
              <a:off x="20973200"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7"/>
            <p:cNvSpPr/>
            <p:nvPr/>
          </p:nvSpPr>
          <p:spPr>
            <a:xfrm>
              <a:off x="2123123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7"/>
            <p:cNvSpPr/>
            <p:nvPr/>
          </p:nvSpPr>
          <p:spPr>
            <a:xfrm>
              <a:off x="21485686"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7"/>
            <p:cNvSpPr/>
            <p:nvPr/>
          </p:nvSpPr>
          <p:spPr>
            <a:xfrm>
              <a:off x="2172502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7"/>
            <p:cNvSpPr/>
            <p:nvPr/>
          </p:nvSpPr>
          <p:spPr>
            <a:xfrm>
              <a:off x="21975896"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7"/>
            <p:cNvSpPr/>
            <p:nvPr/>
          </p:nvSpPr>
          <p:spPr>
            <a:xfrm>
              <a:off x="22233929"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7"/>
            <p:cNvSpPr/>
            <p:nvPr/>
          </p:nvSpPr>
          <p:spPr>
            <a:xfrm>
              <a:off x="22488382"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7"/>
            <p:cNvSpPr/>
            <p:nvPr/>
          </p:nvSpPr>
          <p:spPr>
            <a:xfrm>
              <a:off x="22742835"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7"/>
            <p:cNvSpPr/>
            <p:nvPr/>
          </p:nvSpPr>
          <p:spPr>
            <a:xfrm>
              <a:off x="22993708"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7"/>
            <p:cNvSpPr/>
            <p:nvPr/>
          </p:nvSpPr>
          <p:spPr>
            <a:xfrm>
              <a:off x="23251741"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7"/>
            <p:cNvSpPr/>
            <p:nvPr/>
          </p:nvSpPr>
          <p:spPr>
            <a:xfrm>
              <a:off x="23506194"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7"/>
            <p:cNvSpPr/>
            <p:nvPr/>
          </p:nvSpPr>
          <p:spPr>
            <a:xfrm>
              <a:off x="23760500"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7"/>
            <p:cNvSpPr/>
            <p:nvPr/>
          </p:nvSpPr>
          <p:spPr>
            <a:xfrm>
              <a:off x="24011226"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7"/>
            <p:cNvSpPr/>
            <p:nvPr/>
          </p:nvSpPr>
          <p:spPr>
            <a:xfrm>
              <a:off x="24261952"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7"/>
            <p:cNvSpPr/>
            <p:nvPr/>
          </p:nvSpPr>
          <p:spPr>
            <a:xfrm>
              <a:off x="20722327"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7"/>
            <p:cNvSpPr/>
            <p:nvPr/>
          </p:nvSpPr>
          <p:spPr>
            <a:xfrm>
              <a:off x="20973200"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7"/>
            <p:cNvSpPr/>
            <p:nvPr/>
          </p:nvSpPr>
          <p:spPr>
            <a:xfrm>
              <a:off x="2123123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7"/>
            <p:cNvSpPr/>
            <p:nvPr/>
          </p:nvSpPr>
          <p:spPr>
            <a:xfrm>
              <a:off x="21485686"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7"/>
            <p:cNvSpPr/>
            <p:nvPr/>
          </p:nvSpPr>
          <p:spPr>
            <a:xfrm>
              <a:off x="2172502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7"/>
            <p:cNvSpPr/>
            <p:nvPr/>
          </p:nvSpPr>
          <p:spPr>
            <a:xfrm>
              <a:off x="21975896"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7"/>
            <p:cNvSpPr/>
            <p:nvPr/>
          </p:nvSpPr>
          <p:spPr>
            <a:xfrm>
              <a:off x="22233929"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7"/>
            <p:cNvSpPr/>
            <p:nvPr/>
          </p:nvSpPr>
          <p:spPr>
            <a:xfrm>
              <a:off x="22488382"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7"/>
            <p:cNvSpPr/>
            <p:nvPr/>
          </p:nvSpPr>
          <p:spPr>
            <a:xfrm>
              <a:off x="22742835"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7"/>
            <p:cNvSpPr/>
            <p:nvPr/>
          </p:nvSpPr>
          <p:spPr>
            <a:xfrm>
              <a:off x="22993708"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7"/>
            <p:cNvSpPr/>
            <p:nvPr/>
          </p:nvSpPr>
          <p:spPr>
            <a:xfrm>
              <a:off x="23251741"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7"/>
            <p:cNvSpPr/>
            <p:nvPr/>
          </p:nvSpPr>
          <p:spPr>
            <a:xfrm>
              <a:off x="23506194"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7"/>
            <p:cNvSpPr/>
            <p:nvPr/>
          </p:nvSpPr>
          <p:spPr>
            <a:xfrm>
              <a:off x="23760500"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7"/>
            <p:cNvSpPr/>
            <p:nvPr/>
          </p:nvSpPr>
          <p:spPr>
            <a:xfrm>
              <a:off x="24011226"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7"/>
            <p:cNvSpPr/>
            <p:nvPr/>
          </p:nvSpPr>
          <p:spPr>
            <a:xfrm>
              <a:off x="24261952"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7"/>
            <p:cNvSpPr/>
            <p:nvPr/>
          </p:nvSpPr>
          <p:spPr>
            <a:xfrm>
              <a:off x="20722621"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7"/>
            <p:cNvSpPr/>
            <p:nvPr/>
          </p:nvSpPr>
          <p:spPr>
            <a:xfrm>
              <a:off x="20973494"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7"/>
            <p:cNvSpPr/>
            <p:nvPr/>
          </p:nvSpPr>
          <p:spPr>
            <a:xfrm>
              <a:off x="2123152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7"/>
            <p:cNvSpPr/>
            <p:nvPr/>
          </p:nvSpPr>
          <p:spPr>
            <a:xfrm>
              <a:off x="21485980"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7"/>
            <p:cNvSpPr/>
            <p:nvPr/>
          </p:nvSpPr>
          <p:spPr>
            <a:xfrm>
              <a:off x="2172531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7"/>
            <p:cNvSpPr/>
            <p:nvPr/>
          </p:nvSpPr>
          <p:spPr>
            <a:xfrm>
              <a:off x="21976190"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7"/>
            <p:cNvSpPr/>
            <p:nvPr/>
          </p:nvSpPr>
          <p:spPr>
            <a:xfrm>
              <a:off x="22234223"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7"/>
            <p:cNvSpPr/>
            <p:nvPr/>
          </p:nvSpPr>
          <p:spPr>
            <a:xfrm>
              <a:off x="22488676"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7"/>
            <p:cNvSpPr/>
            <p:nvPr/>
          </p:nvSpPr>
          <p:spPr>
            <a:xfrm>
              <a:off x="22743129"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7"/>
            <p:cNvSpPr/>
            <p:nvPr/>
          </p:nvSpPr>
          <p:spPr>
            <a:xfrm>
              <a:off x="22994002"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7"/>
            <p:cNvSpPr/>
            <p:nvPr/>
          </p:nvSpPr>
          <p:spPr>
            <a:xfrm>
              <a:off x="23252035"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7"/>
            <p:cNvSpPr/>
            <p:nvPr/>
          </p:nvSpPr>
          <p:spPr>
            <a:xfrm>
              <a:off x="23506488"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7"/>
            <p:cNvSpPr/>
            <p:nvPr/>
          </p:nvSpPr>
          <p:spPr>
            <a:xfrm>
              <a:off x="23760794"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7"/>
            <p:cNvSpPr/>
            <p:nvPr/>
          </p:nvSpPr>
          <p:spPr>
            <a:xfrm>
              <a:off x="24011520"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7"/>
            <p:cNvSpPr/>
            <p:nvPr/>
          </p:nvSpPr>
          <p:spPr>
            <a:xfrm>
              <a:off x="24262246"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7"/>
            <p:cNvSpPr/>
            <p:nvPr/>
          </p:nvSpPr>
          <p:spPr>
            <a:xfrm>
              <a:off x="20722621"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7"/>
            <p:cNvSpPr/>
            <p:nvPr/>
          </p:nvSpPr>
          <p:spPr>
            <a:xfrm>
              <a:off x="20973494"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7"/>
            <p:cNvSpPr/>
            <p:nvPr/>
          </p:nvSpPr>
          <p:spPr>
            <a:xfrm>
              <a:off x="2123152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7"/>
            <p:cNvSpPr/>
            <p:nvPr/>
          </p:nvSpPr>
          <p:spPr>
            <a:xfrm>
              <a:off x="21485980"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7"/>
            <p:cNvSpPr/>
            <p:nvPr/>
          </p:nvSpPr>
          <p:spPr>
            <a:xfrm>
              <a:off x="2172531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7"/>
            <p:cNvSpPr/>
            <p:nvPr/>
          </p:nvSpPr>
          <p:spPr>
            <a:xfrm>
              <a:off x="21976190"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7"/>
            <p:cNvSpPr/>
            <p:nvPr/>
          </p:nvSpPr>
          <p:spPr>
            <a:xfrm>
              <a:off x="22234223"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7"/>
            <p:cNvSpPr/>
            <p:nvPr/>
          </p:nvSpPr>
          <p:spPr>
            <a:xfrm>
              <a:off x="22488676"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7"/>
            <p:cNvSpPr/>
            <p:nvPr/>
          </p:nvSpPr>
          <p:spPr>
            <a:xfrm>
              <a:off x="22743129"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7"/>
            <p:cNvSpPr/>
            <p:nvPr/>
          </p:nvSpPr>
          <p:spPr>
            <a:xfrm>
              <a:off x="22994002"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7"/>
            <p:cNvSpPr/>
            <p:nvPr/>
          </p:nvSpPr>
          <p:spPr>
            <a:xfrm>
              <a:off x="23252035"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7"/>
            <p:cNvSpPr/>
            <p:nvPr/>
          </p:nvSpPr>
          <p:spPr>
            <a:xfrm>
              <a:off x="23506488"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7"/>
            <p:cNvSpPr/>
            <p:nvPr/>
          </p:nvSpPr>
          <p:spPr>
            <a:xfrm>
              <a:off x="23760794"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7"/>
            <p:cNvSpPr/>
            <p:nvPr/>
          </p:nvSpPr>
          <p:spPr>
            <a:xfrm>
              <a:off x="24011520"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7"/>
            <p:cNvSpPr/>
            <p:nvPr/>
          </p:nvSpPr>
          <p:spPr>
            <a:xfrm>
              <a:off x="24262246"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7"/>
            <p:cNvSpPr/>
            <p:nvPr/>
          </p:nvSpPr>
          <p:spPr>
            <a:xfrm>
              <a:off x="20722915"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7"/>
            <p:cNvSpPr/>
            <p:nvPr/>
          </p:nvSpPr>
          <p:spPr>
            <a:xfrm>
              <a:off x="20973788"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7"/>
            <p:cNvSpPr/>
            <p:nvPr/>
          </p:nvSpPr>
          <p:spPr>
            <a:xfrm>
              <a:off x="2123182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7"/>
            <p:cNvSpPr/>
            <p:nvPr/>
          </p:nvSpPr>
          <p:spPr>
            <a:xfrm>
              <a:off x="21486274"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7"/>
            <p:cNvSpPr/>
            <p:nvPr/>
          </p:nvSpPr>
          <p:spPr>
            <a:xfrm>
              <a:off x="2172561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7"/>
            <p:cNvSpPr/>
            <p:nvPr/>
          </p:nvSpPr>
          <p:spPr>
            <a:xfrm>
              <a:off x="21976484"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7"/>
            <p:cNvSpPr/>
            <p:nvPr/>
          </p:nvSpPr>
          <p:spPr>
            <a:xfrm>
              <a:off x="22234517"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7"/>
            <p:cNvSpPr/>
            <p:nvPr/>
          </p:nvSpPr>
          <p:spPr>
            <a:xfrm>
              <a:off x="22488970"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7"/>
            <p:cNvSpPr/>
            <p:nvPr/>
          </p:nvSpPr>
          <p:spPr>
            <a:xfrm>
              <a:off x="22743423"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7"/>
            <p:cNvSpPr/>
            <p:nvPr/>
          </p:nvSpPr>
          <p:spPr>
            <a:xfrm>
              <a:off x="22994296"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7"/>
            <p:cNvSpPr/>
            <p:nvPr/>
          </p:nvSpPr>
          <p:spPr>
            <a:xfrm>
              <a:off x="23252329"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7"/>
            <p:cNvSpPr/>
            <p:nvPr/>
          </p:nvSpPr>
          <p:spPr>
            <a:xfrm>
              <a:off x="23506782"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7"/>
            <p:cNvSpPr/>
            <p:nvPr/>
          </p:nvSpPr>
          <p:spPr>
            <a:xfrm>
              <a:off x="23761088"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7"/>
            <p:cNvSpPr/>
            <p:nvPr/>
          </p:nvSpPr>
          <p:spPr>
            <a:xfrm>
              <a:off x="24011814"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7"/>
            <p:cNvSpPr/>
            <p:nvPr/>
          </p:nvSpPr>
          <p:spPr>
            <a:xfrm>
              <a:off x="24262540"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7"/>
            <p:cNvSpPr/>
            <p:nvPr/>
          </p:nvSpPr>
          <p:spPr>
            <a:xfrm>
              <a:off x="20722915"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7"/>
            <p:cNvSpPr/>
            <p:nvPr/>
          </p:nvSpPr>
          <p:spPr>
            <a:xfrm>
              <a:off x="20973788"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7"/>
            <p:cNvSpPr/>
            <p:nvPr/>
          </p:nvSpPr>
          <p:spPr>
            <a:xfrm>
              <a:off x="2123182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7"/>
            <p:cNvSpPr/>
            <p:nvPr/>
          </p:nvSpPr>
          <p:spPr>
            <a:xfrm>
              <a:off x="21486274"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7"/>
            <p:cNvSpPr/>
            <p:nvPr/>
          </p:nvSpPr>
          <p:spPr>
            <a:xfrm>
              <a:off x="2172561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7"/>
            <p:cNvSpPr/>
            <p:nvPr/>
          </p:nvSpPr>
          <p:spPr>
            <a:xfrm>
              <a:off x="21976484"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7"/>
            <p:cNvSpPr/>
            <p:nvPr/>
          </p:nvSpPr>
          <p:spPr>
            <a:xfrm>
              <a:off x="22234517"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7"/>
            <p:cNvSpPr/>
            <p:nvPr/>
          </p:nvSpPr>
          <p:spPr>
            <a:xfrm>
              <a:off x="22488970"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7"/>
            <p:cNvSpPr/>
            <p:nvPr/>
          </p:nvSpPr>
          <p:spPr>
            <a:xfrm>
              <a:off x="22743423"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7"/>
            <p:cNvSpPr/>
            <p:nvPr/>
          </p:nvSpPr>
          <p:spPr>
            <a:xfrm>
              <a:off x="22994296"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7"/>
            <p:cNvSpPr/>
            <p:nvPr/>
          </p:nvSpPr>
          <p:spPr>
            <a:xfrm>
              <a:off x="23252329"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7"/>
            <p:cNvSpPr/>
            <p:nvPr/>
          </p:nvSpPr>
          <p:spPr>
            <a:xfrm>
              <a:off x="23506782"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7"/>
            <p:cNvSpPr/>
            <p:nvPr/>
          </p:nvSpPr>
          <p:spPr>
            <a:xfrm>
              <a:off x="23761088"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7"/>
            <p:cNvSpPr/>
            <p:nvPr/>
          </p:nvSpPr>
          <p:spPr>
            <a:xfrm>
              <a:off x="24011814"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7"/>
            <p:cNvSpPr/>
            <p:nvPr/>
          </p:nvSpPr>
          <p:spPr>
            <a:xfrm>
              <a:off x="24262540"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7"/>
            <p:cNvSpPr/>
            <p:nvPr/>
          </p:nvSpPr>
          <p:spPr>
            <a:xfrm>
              <a:off x="20723209"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7"/>
            <p:cNvSpPr/>
            <p:nvPr/>
          </p:nvSpPr>
          <p:spPr>
            <a:xfrm>
              <a:off x="20974082"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7"/>
            <p:cNvSpPr/>
            <p:nvPr/>
          </p:nvSpPr>
          <p:spPr>
            <a:xfrm>
              <a:off x="2123211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7"/>
            <p:cNvSpPr/>
            <p:nvPr/>
          </p:nvSpPr>
          <p:spPr>
            <a:xfrm>
              <a:off x="21486568"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7"/>
            <p:cNvSpPr/>
            <p:nvPr/>
          </p:nvSpPr>
          <p:spPr>
            <a:xfrm>
              <a:off x="2172590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7"/>
            <p:cNvSpPr/>
            <p:nvPr/>
          </p:nvSpPr>
          <p:spPr>
            <a:xfrm>
              <a:off x="21976778"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7"/>
            <p:cNvSpPr/>
            <p:nvPr/>
          </p:nvSpPr>
          <p:spPr>
            <a:xfrm>
              <a:off x="22234811"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7"/>
            <p:cNvSpPr/>
            <p:nvPr/>
          </p:nvSpPr>
          <p:spPr>
            <a:xfrm>
              <a:off x="22489264"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7"/>
            <p:cNvSpPr/>
            <p:nvPr/>
          </p:nvSpPr>
          <p:spPr>
            <a:xfrm>
              <a:off x="22743717"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7"/>
            <p:cNvSpPr/>
            <p:nvPr/>
          </p:nvSpPr>
          <p:spPr>
            <a:xfrm>
              <a:off x="22994590"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7"/>
            <p:cNvSpPr/>
            <p:nvPr/>
          </p:nvSpPr>
          <p:spPr>
            <a:xfrm>
              <a:off x="23252623"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7"/>
            <p:cNvSpPr/>
            <p:nvPr/>
          </p:nvSpPr>
          <p:spPr>
            <a:xfrm>
              <a:off x="23507076"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7"/>
            <p:cNvSpPr/>
            <p:nvPr/>
          </p:nvSpPr>
          <p:spPr>
            <a:xfrm>
              <a:off x="23761382"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7"/>
            <p:cNvSpPr/>
            <p:nvPr/>
          </p:nvSpPr>
          <p:spPr>
            <a:xfrm>
              <a:off x="24012108"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7"/>
            <p:cNvSpPr/>
            <p:nvPr/>
          </p:nvSpPr>
          <p:spPr>
            <a:xfrm>
              <a:off x="24262834"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38" name="Google Shape;338;p7"/>
          <p:cNvGrpSpPr/>
          <p:nvPr/>
        </p:nvGrpSpPr>
        <p:grpSpPr>
          <a:xfrm>
            <a:off x="-812763" y="1075127"/>
            <a:ext cx="3659601" cy="1634062"/>
            <a:chOff x="0" y="1075127"/>
            <a:chExt cx="3659601" cy="1634062"/>
          </a:xfrm>
        </p:grpSpPr>
        <p:sp>
          <p:nvSpPr>
            <p:cNvPr id="339" name="Google Shape;339;p7"/>
            <p:cNvSpPr/>
            <p:nvPr/>
          </p:nvSpPr>
          <p:spPr>
            <a:xfrm>
              <a:off x="0"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7"/>
            <p:cNvSpPr/>
            <p:nvPr/>
          </p:nvSpPr>
          <p:spPr>
            <a:xfrm>
              <a:off x="250873"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7"/>
            <p:cNvSpPr/>
            <p:nvPr/>
          </p:nvSpPr>
          <p:spPr>
            <a:xfrm>
              <a:off x="508906"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7"/>
            <p:cNvSpPr/>
            <p:nvPr/>
          </p:nvSpPr>
          <p:spPr>
            <a:xfrm>
              <a:off x="76335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7"/>
            <p:cNvSpPr/>
            <p:nvPr/>
          </p:nvSpPr>
          <p:spPr>
            <a:xfrm>
              <a:off x="1002696"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7"/>
            <p:cNvSpPr/>
            <p:nvPr/>
          </p:nvSpPr>
          <p:spPr>
            <a:xfrm>
              <a:off x="125356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7"/>
            <p:cNvSpPr/>
            <p:nvPr/>
          </p:nvSpPr>
          <p:spPr>
            <a:xfrm>
              <a:off x="1511602"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7"/>
            <p:cNvSpPr/>
            <p:nvPr/>
          </p:nvSpPr>
          <p:spPr>
            <a:xfrm>
              <a:off x="1766055"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7"/>
            <p:cNvSpPr/>
            <p:nvPr/>
          </p:nvSpPr>
          <p:spPr>
            <a:xfrm>
              <a:off x="2020508"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7"/>
            <p:cNvSpPr/>
            <p:nvPr/>
          </p:nvSpPr>
          <p:spPr>
            <a:xfrm>
              <a:off x="2271381"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7"/>
            <p:cNvSpPr/>
            <p:nvPr/>
          </p:nvSpPr>
          <p:spPr>
            <a:xfrm>
              <a:off x="2529414"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7"/>
            <p:cNvSpPr/>
            <p:nvPr/>
          </p:nvSpPr>
          <p:spPr>
            <a:xfrm>
              <a:off x="2783867"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7"/>
            <p:cNvSpPr/>
            <p:nvPr/>
          </p:nvSpPr>
          <p:spPr>
            <a:xfrm>
              <a:off x="3038173"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7"/>
            <p:cNvSpPr/>
            <p:nvPr/>
          </p:nvSpPr>
          <p:spPr>
            <a:xfrm>
              <a:off x="328889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7"/>
            <p:cNvSpPr/>
            <p:nvPr/>
          </p:nvSpPr>
          <p:spPr>
            <a:xfrm>
              <a:off x="3539625"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7"/>
            <p:cNvSpPr/>
            <p:nvPr/>
          </p:nvSpPr>
          <p:spPr>
            <a:xfrm>
              <a:off x="294"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7"/>
            <p:cNvSpPr/>
            <p:nvPr/>
          </p:nvSpPr>
          <p:spPr>
            <a:xfrm>
              <a:off x="251167"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7"/>
            <p:cNvSpPr/>
            <p:nvPr/>
          </p:nvSpPr>
          <p:spPr>
            <a:xfrm>
              <a:off x="509200"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7"/>
            <p:cNvSpPr/>
            <p:nvPr/>
          </p:nvSpPr>
          <p:spPr>
            <a:xfrm>
              <a:off x="76365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7"/>
            <p:cNvSpPr/>
            <p:nvPr/>
          </p:nvSpPr>
          <p:spPr>
            <a:xfrm>
              <a:off x="1002990"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7"/>
            <p:cNvSpPr/>
            <p:nvPr/>
          </p:nvSpPr>
          <p:spPr>
            <a:xfrm>
              <a:off x="125386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7"/>
            <p:cNvSpPr/>
            <p:nvPr/>
          </p:nvSpPr>
          <p:spPr>
            <a:xfrm>
              <a:off x="1511896"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7"/>
            <p:cNvSpPr/>
            <p:nvPr/>
          </p:nvSpPr>
          <p:spPr>
            <a:xfrm>
              <a:off x="1766349"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7"/>
            <p:cNvSpPr/>
            <p:nvPr/>
          </p:nvSpPr>
          <p:spPr>
            <a:xfrm>
              <a:off x="2020802"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7"/>
            <p:cNvSpPr/>
            <p:nvPr/>
          </p:nvSpPr>
          <p:spPr>
            <a:xfrm>
              <a:off x="2271675"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7"/>
            <p:cNvSpPr/>
            <p:nvPr/>
          </p:nvSpPr>
          <p:spPr>
            <a:xfrm>
              <a:off x="2529708"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7"/>
            <p:cNvSpPr/>
            <p:nvPr/>
          </p:nvSpPr>
          <p:spPr>
            <a:xfrm>
              <a:off x="2784161"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7"/>
            <p:cNvSpPr/>
            <p:nvPr/>
          </p:nvSpPr>
          <p:spPr>
            <a:xfrm>
              <a:off x="3038467"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7"/>
            <p:cNvSpPr/>
            <p:nvPr/>
          </p:nvSpPr>
          <p:spPr>
            <a:xfrm>
              <a:off x="328919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7"/>
            <p:cNvSpPr/>
            <p:nvPr/>
          </p:nvSpPr>
          <p:spPr>
            <a:xfrm>
              <a:off x="3539919"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7"/>
            <p:cNvSpPr/>
            <p:nvPr/>
          </p:nvSpPr>
          <p:spPr>
            <a:xfrm>
              <a:off x="294"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7"/>
            <p:cNvSpPr/>
            <p:nvPr/>
          </p:nvSpPr>
          <p:spPr>
            <a:xfrm>
              <a:off x="251167"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7"/>
            <p:cNvSpPr/>
            <p:nvPr/>
          </p:nvSpPr>
          <p:spPr>
            <a:xfrm>
              <a:off x="509200"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7"/>
            <p:cNvSpPr/>
            <p:nvPr/>
          </p:nvSpPr>
          <p:spPr>
            <a:xfrm>
              <a:off x="76365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7"/>
            <p:cNvSpPr/>
            <p:nvPr/>
          </p:nvSpPr>
          <p:spPr>
            <a:xfrm>
              <a:off x="1002990"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7"/>
            <p:cNvSpPr/>
            <p:nvPr/>
          </p:nvSpPr>
          <p:spPr>
            <a:xfrm>
              <a:off x="125386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7"/>
            <p:cNvSpPr/>
            <p:nvPr/>
          </p:nvSpPr>
          <p:spPr>
            <a:xfrm>
              <a:off x="1511896"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7"/>
            <p:cNvSpPr/>
            <p:nvPr/>
          </p:nvSpPr>
          <p:spPr>
            <a:xfrm>
              <a:off x="1766349"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7"/>
            <p:cNvSpPr/>
            <p:nvPr/>
          </p:nvSpPr>
          <p:spPr>
            <a:xfrm>
              <a:off x="2020802"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7"/>
            <p:cNvSpPr/>
            <p:nvPr/>
          </p:nvSpPr>
          <p:spPr>
            <a:xfrm>
              <a:off x="2271675"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7"/>
            <p:cNvSpPr/>
            <p:nvPr/>
          </p:nvSpPr>
          <p:spPr>
            <a:xfrm>
              <a:off x="2529708"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7"/>
            <p:cNvSpPr/>
            <p:nvPr/>
          </p:nvSpPr>
          <p:spPr>
            <a:xfrm>
              <a:off x="2784161"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7"/>
            <p:cNvSpPr/>
            <p:nvPr/>
          </p:nvSpPr>
          <p:spPr>
            <a:xfrm>
              <a:off x="3038467"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7"/>
            <p:cNvSpPr/>
            <p:nvPr/>
          </p:nvSpPr>
          <p:spPr>
            <a:xfrm>
              <a:off x="328919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7"/>
            <p:cNvSpPr/>
            <p:nvPr/>
          </p:nvSpPr>
          <p:spPr>
            <a:xfrm>
              <a:off x="3539919"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7"/>
            <p:cNvSpPr/>
            <p:nvPr/>
          </p:nvSpPr>
          <p:spPr>
            <a:xfrm>
              <a:off x="588"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7"/>
            <p:cNvSpPr/>
            <p:nvPr/>
          </p:nvSpPr>
          <p:spPr>
            <a:xfrm>
              <a:off x="251461"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7"/>
            <p:cNvSpPr/>
            <p:nvPr/>
          </p:nvSpPr>
          <p:spPr>
            <a:xfrm>
              <a:off x="509494"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7"/>
            <p:cNvSpPr/>
            <p:nvPr/>
          </p:nvSpPr>
          <p:spPr>
            <a:xfrm>
              <a:off x="76394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7"/>
            <p:cNvSpPr/>
            <p:nvPr/>
          </p:nvSpPr>
          <p:spPr>
            <a:xfrm>
              <a:off x="1003284"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7"/>
            <p:cNvSpPr/>
            <p:nvPr/>
          </p:nvSpPr>
          <p:spPr>
            <a:xfrm>
              <a:off x="125415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7"/>
            <p:cNvSpPr/>
            <p:nvPr/>
          </p:nvSpPr>
          <p:spPr>
            <a:xfrm>
              <a:off x="1512190"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7"/>
            <p:cNvSpPr/>
            <p:nvPr/>
          </p:nvSpPr>
          <p:spPr>
            <a:xfrm>
              <a:off x="1766643"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7"/>
            <p:cNvSpPr/>
            <p:nvPr/>
          </p:nvSpPr>
          <p:spPr>
            <a:xfrm>
              <a:off x="2021096"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7"/>
            <p:cNvSpPr/>
            <p:nvPr/>
          </p:nvSpPr>
          <p:spPr>
            <a:xfrm>
              <a:off x="2271969"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7"/>
            <p:cNvSpPr/>
            <p:nvPr/>
          </p:nvSpPr>
          <p:spPr>
            <a:xfrm>
              <a:off x="2530002"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7"/>
            <p:cNvSpPr/>
            <p:nvPr/>
          </p:nvSpPr>
          <p:spPr>
            <a:xfrm>
              <a:off x="2784455"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7"/>
            <p:cNvSpPr/>
            <p:nvPr/>
          </p:nvSpPr>
          <p:spPr>
            <a:xfrm>
              <a:off x="3038761"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7"/>
            <p:cNvSpPr/>
            <p:nvPr/>
          </p:nvSpPr>
          <p:spPr>
            <a:xfrm>
              <a:off x="328948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7"/>
            <p:cNvSpPr/>
            <p:nvPr/>
          </p:nvSpPr>
          <p:spPr>
            <a:xfrm>
              <a:off x="3540213"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7"/>
            <p:cNvSpPr/>
            <p:nvPr/>
          </p:nvSpPr>
          <p:spPr>
            <a:xfrm>
              <a:off x="588"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7"/>
            <p:cNvSpPr/>
            <p:nvPr/>
          </p:nvSpPr>
          <p:spPr>
            <a:xfrm>
              <a:off x="251461"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7"/>
            <p:cNvSpPr/>
            <p:nvPr/>
          </p:nvSpPr>
          <p:spPr>
            <a:xfrm>
              <a:off x="509494"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7"/>
            <p:cNvSpPr/>
            <p:nvPr/>
          </p:nvSpPr>
          <p:spPr>
            <a:xfrm>
              <a:off x="76394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7"/>
            <p:cNvSpPr/>
            <p:nvPr/>
          </p:nvSpPr>
          <p:spPr>
            <a:xfrm>
              <a:off x="1003284"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7"/>
            <p:cNvSpPr/>
            <p:nvPr/>
          </p:nvSpPr>
          <p:spPr>
            <a:xfrm>
              <a:off x="125415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7"/>
            <p:cNvSpPr/>
            <p:nvPr/>
          </p:nvSpPr>
          <p:spPr>
            <a:xfrm>
              <a:off x="1512190"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7"/>
            <p:cNvSpPr/>
            <p:nvPr/>
          </p:nvSpPr>
          <p:spPr>
            <a:xfrm>
              <a:off x="1766643"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7"/>
            <p:cNvSpPr/>
            <p:nvPr/>
          </p:nvSpPr>
          <p:spPr>
            <a:xfrm>
              <a:off x="2021096"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7"/>
            <p:cNvSpPr/>
            <p:nvPr/>
          </p:nvSpPr>
          <p:spPr>
            <a:xfrm>
              <a:off x="2271969"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7"/>
            <p:cNvSpPr/>
            <p:nvPr/>
          </p:nvSpPr>
          <p:spPr>
            <a:xfrm>
              <a:off x="2530002"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7"/>
            <p:cNvSpPr/>
            <p:nvPr/>
          </p:nvSpPr>
          <p:spPr>
            <a:xfrm>
              <a:off x="2784455"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7"/>
            <p:cNvSpPr/>
            <p:nvPr/>
          </p:nvSpPr>
          <p:spPr>
            <a:xfrm>
              <a:off x="3038761"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7"/>
            <p:cNvSpPr/>
            <p:nvPr/>
          </p:nvSpPr>
          <p:spPr>
            <a:xfrm>
              <a:off x="328948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7"/>
            <p:cNvSpPr/>
            <p:nvPr/>
          </p:nvSpPr>
          <p:spPr>
            <a:xfrm>
              <a:off x="3540213"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7"/>
            <p:cNvSpPr/>
            <p:nvPr/>
          </p:nvSpPr>
          <p:spPr>
            <a:xfrm>
              <a:off x="882"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7"/>
            <p:cNvSpPr/>
            <p:nvPr/>
          </p:nvSpPr>
          <p:spPr>
            <a:xfrm>
              <a:off x="251755"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7"/>
            <p:cNvSpPr/>
            <p:nvPr/>
          </p:nvSpPr>
          <p:spPr>
            <a:xfrm>
              <a:off x="509788"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7"/>
            <p:cNvSpPr/>
            <p:nvPr/>
          </p:nvSpPr>
          <p:spPr>
            <a:xfrm>
              <a:off x="76424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7"/>
            <p:cNvSpPr/>
            <p:nvPr/>
          </p:nvSpPr>
          <p:spPr>
            <a:xfrm>
              <a:off x="1003578"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7"/>
            <p:cNvSpPr/>
            <p:nvPr/>
          </p:nvSpPr>
          <p:spPr>
            <a:xfrm>
              <a:off x="125445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7"/>
            <p:cNvSpPr/>
            <p:nvPr/>
          </p:nvSpPr>
          <p:spPr>
            <a:xfrm>
              <a:off x="1512484"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7"/>
            <p:cNvSpPr/>
            <p:nvPr/>
          </p:nvSpPr>
          <p:spPr>
            <a:xfrm>
              <a:off x="1766937"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7"/>
            <p:cNvSpPr/>
            <p:nvPr/>
          </p:nvSpPr>
          <p:spPr>
            <a:xfrm>
              <a:off x="2021390"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7"/>
            <p:cNvSpPr/>
            <p:nvPr/>
          </p:nvSpPr>
          <p:spPr>
            <a:xfrm>
              <a:off x="2272263"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7"/>
            <p:cNvSpPr/>
            <p:nvPr/>
          </p:nvSpPr>
          <p:spPr>
            <a:xfrm>
              <a:off x="2530296"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7"/>
            <p:cNvSpPr/>
            <p:nvPr/>
          </p:nvSpPr>
          <p:spPr>
            <a:xfrm>
              <a:off x="2784749"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7"/>
            <p:cNvSpPr/>
            <p:nvPr/>
          </p:nvSpPr>
          <p:spPr>
            <a:xfrm>
              <a:off x="3039055"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7"/>
            <p:cNvSpPr/>
            <p:nvPr/>
          </p:nvSpPr>
          <p:spPr>
            <a:xfrm>
              <a:off x="328978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7"/>
            <p:cNvSpPr/>
            <p:nvPr/>
          </p:nvSpPr>
          <p:spPr>
            <a:xfrm>
              <a:off x="3540507"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7"/>
            <p:cNvSpPr/>
            <p:nvPr/>
          </p:nvSpPr>
          <p:spPr>
            <a:xfrm>
              <a:off x="882"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7"/>
            <p:cNvSpPr/>
            <p:nvPr/>
          </p:nvSpPr>
          <p:spPr>
            <a:xfrm>
              <a:off x="251755"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7"/>
            <p:cNvSpPr/>
            <p:nvPr/>
          </p:nvSpPr>
          <p:spPr>
            <a:xfrm>
              <a:off x="509788"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7"/>
            <p:cNvSpPr/>
            <p:nvPr/>
          </p:nvSpPr>
          <p:spPr>
            <a:xfrm>
              <a:off x="76424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7"/>
            <p:cNvSpPr/>
            <p:nvPr/>
          </p:nvSpPr>
          <p:spPr>
            <a:xfrm>
              <a:off x="1003578"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7"/>
            <p:cNvSpPr/>
            <p:nvPr/>
          </p:nvSpPr>
          <p:spPr>
            <a:xfrm>
              <a:off x="125445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7"/>
            <p:cNvSpPr/>
            <p:nvPr/>
          </p:nvSpPr>
          <p:spPr>
            <a:xfrm>
              <a:off x="1512484"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7"/>
            <p:cNvSpPr/>
            <p:nvPr/>
          </p:nvSpPr>
          <p:spPr>
            <a:xfrm>
              <a:off x="1766937"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7"/>
            <p:cNvSpPr/>
            <p:nvPr/>
          </p:nvSpPr>
          <p:spPr>
            <a:xfrm>
              <a:off x="2021390"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7"/>
            <p:cNvSpPr/>
            <p:nvPr/>
          </p:nvSpPr>
          <p:spPr>
            <a:xfrm>
              <a:off x="2272263"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7"/>
            <p:cNvSpPr/>
            <p:nvPr/>
          </p:nvSpPr>
          <p:spPr>
            <a:xfrm>
              <a:off x="2530296"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7"/>
            <p:cNvSpPr/>
            <p:nvPr/>
          </p:nvSpPr>
          <p:spPr>
            <a:xfrm>
              <a:off x="2784749"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7"/>
            <p:cNvSpPr/>
            <p:nvPr/>
          </p:nvSpPr>
          <p:spPr>
            <a:xfrm>
              <a:off x="3039055"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7"/>
            <p:cNvSpPr/>
            <p:nvPr/>
          </p:nvSpPr>
          <p:spPr>
            <a:xfrm>
              <a:off x="328978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7"/>
            <p:cNvSpPr/>
            <p:nvPr/>
          </p:nvSpPr>
          <p:spPr>
            <a:xfrm>
              <a:off x="3540507"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7"/>
            <p:cNvSpPr/>
            <p:nvPr/>
          </p:nvSpPr>
          <p:spPr>
            <a:xfrm>
              <a:off x="1176"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7"/>
            <p:cNvSpPr/>
            <p:nvPr/>
          </p:nvSpPr>
          <p:spPr>
            <a:xfrm>
              <a:off x="252049"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7"/>
            <p:cNvSpPr/>
            <p:nvPr/>
          </p:nvSpPr>
          <p:spPr>
            <a:xfrm>
              <a:off x="510082"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7"/>
            <p:cNvSpPr/>
            <p:nvPr/>
          </p:nvSpPr>
          <p:spPr>
            <a:xfrm>
              <a:off x="76453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7"/>
            <p:cNvSpPr/>
            <p:nvPr/>
          </p:nvSpPr>
          <p:spPr>
            <a:xfrm>
              <a:off x="1003872"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7"/>
            <p:cNvSpPr/>
            <p:nvPr/>
          </p:nvSpPr>
          <p:spPr>
            <a:xfrm>
              <a:off x="125474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7"/>
            <p:cNvSpPr/>
            <p:nvPr/>
          </p:nvSpPr>
          <p:spPr>
            <a:xfrm>
              <a:off x="1512778"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7"/>
            <p:cNvSpPr/>
            <p:nvPr/>
          </p:nvSpPr>
          <p:spPr>
            <a:xfrm>
              <a:off x="1767231"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7"/>
            <p:cNvSpPr/>
            <p:nvPr/>
          </p:nvSpPr>
          <p:spPr>
            <a:xfrm>
              <a:off x="2021684"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7"/>
            <p:cNvSpPr/>
            <p:nvPr/>
          </p:nvSpPr>
          <p:spPr>
            <a:xfrm>
              <a:off x="2272557"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7"/>
            <p:cNvSpPr/>
            <p:nvPr/>
          </p:nvSpPr>
          <p:spPr>
            <a:xfrm>
              <a:off x="2530590"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7"/>
            <p:cNvSpPr/>
            <p:nvPr/>
          </p:nvSpPr>
          <p:spPr>
            <a:xfrm>
              <a:off x="2785043"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7"/>
            <p:cNvSpPr/>
            <p:nvPr/>
          </p:nvSpPr>
          <p:spPr>
            <a:xfrm>
              <a:off x="3039349"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7"/>
            <p:cNvSpPr/>
            <p:nvPr/>
          </p:nvSpPr>
          <p:spPr>
            <a:xfrm>
              <a:off x="329007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7"/>
            <p:cNvSpPr/>
            <p:nvPr/>
          </p:nvSpPr>
          <p:spPr>
            <a:xfrm>
              <a:off x="3540801"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459" name="Google Shape;459;p7"/>
          <p:cNvPicPr preferRelativeResize="0"/>
          <p:nvPr/>
        </p:nvPicPr>
        <p:blipFill rotWithShape="1">
          <a:blip r:embed="rId3">
            <a:alphaModFix/>
          </a:blip>
          <a:srcRect b="0" l="0" r="0" t="0"/>
          <a:stretch/>
        </p:blipFill>
        <p:spPr>
          <a:xfrm>
            <a:off x="7550150" y="2762250"/>
            <a:ext cx="13653328" cy="6858000"/>
          </a:xfrm>
          <a:prstGeom prst="rect">
            <a:avLst/>
          </a:prstGeom>
          <a:noFill/>
          <a:ln>
            <a:noFill/>
          </a:ln>
        </p:spPr>
      </p:pic>
      <p:pic>
        <p:nvPicPr>
          <p:cNvPr id="460" name="Google Shape;460;p7"/>
          <p:cNvPicPr preferRelativeResize="0"/>
          <p:nvPr/>
        </p:nvPicPr>
        <p:blipFill rotWithShape="1">
          <a:blip r:embed="rId4">
            <a:alphaModFix/>
          </a:blip>
          <a:srcRect b="0" l="0" r="0" t="0"/>
          <a:stretch/>
        </p:blipFill>
        <p:spPr>
          <a:xfrm>
            <a:off x="2525175" y="3089781"/>
            <a:ext cx="19333650" cy="9711820"/>
          </a:xfrm>
          <a:prstGeom prst="rect">
            <a:avLst/>
          </a:prstGeom>
          <a:noFill/>
          <a:ln>
            <a:noFill/>
          </a:ln>
        </p:spPr>
      </p:pic>
      <p:sp>
        <p:nvSpPr>
          <p:cNvPr id="461" name="Google Shape;461;p7"/>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EXPLOREMOS LA BASE DE DATOS</a:t>
            </a:r>
            <a:endParaRPr/>
          </a:p>
        </p:txBody>
      </p:sp>
      <p:sp>
        <p:nvSpPr>
          <p:cNvPr id="462" name="Google Shape;462;p7"/>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463" name="Google Shape;463;p7"/>
          <p:cNvSpPr/>
          <p:nvPr/>
        </p:nvSpPr>
        <p:spPr>
          <a:xfrm>
            <a:off x="14970642" y="5061098"/>
            <a:ext cx="3083442" cy="1041990"/>
          </a:xfrm>
          <a:prstGeom prst="rect">
            <a:avLst/>
          </a:prstGeom>
          <a:solidFill>
            <a:srgbClr val="FFF16D">
              <a:alpha val="42745"/>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7"/>
          <p:cNvSpPr/>
          <p:nvPr/>
        </p:nvSpPr>
        <p:spPr>
          <a:xfrm>
            <a:off x="11174302" y="4192772"/>
            <a:ext cx="3040912" cy="1910315"/>
          </a:xfrm>
          <a:prstGeom prst="rect">
            <a:avLst/>
          </a:prstGeom>
          <a:solidFill>
            <a:srgbClr val="FFF16D">
              <a:alpha val="42745"/>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7"/>
          <p:cNvSpPr/>
          <p:nvPr/>
        </p:nvSpPr>
        <p:spPr>
          <a:xfrm>
            <a:off x="7377962" y="3150783"/>
            <a:ext cx="3040912" cy="2590124"/>
          </a:xfrm>
          <a:prstGeom prst="rect">
            <a:avLst/>
          </a:prstGeom>
          <a:solidFill>
            <a:srgbClr val="FFF16D">
              <a:alpha val="42745"/>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7"/>
          <p:cNvSpPr/>
          <p:nvPr/>
        </p:nvSpPr>
        <p:spPr>
          <a:xfrm>
            <a:off x="2966483" y="3089781"/>
            <a:ext cx="3040912" cy="1503484"/>
          </a:xfrm>
          <a:prstGeom prst="rect">
            <a:avLst/>
          </a:prstGeom>
          <a:solidFill>
            <a:srgbClr val="FFF16D">
              <a:alpha val="42745"/>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7"/>
          <p:cNvSpPr/>
          <p:nvPr/>
        </p:nvSpPr>
        <p:spPr>
          <a:xfrm>
            <a:off x="11929730" y="7093801"/>
            <a:ext cx="3040912" cy="2483919"/>
          </a:xfrm>
          <a:prstGeom prst="rect">
            <a:avLst/>
          </a:prstGeom>
          <a:solidFill>
            <a:srgbClr val="FFF16D">
              <a:alpha val="42745"/>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7"/>
          <p:cNvSpPr/>
          <p:nvPr/>
        </p:nvSpPr>
        <p:spPr>
          <a:xfrm>
            <a:off x="3296092" y="10204965"/>
            <a:ext cx="3040912" cy="2596636"/>
          </a:xfrm>
          <a:prstGeom prst="rect">
            <a:avLst/>
          </a:prstGeom>
          <a:solidFill>
            <a:srgbClr val="FFF16D">
              <a:alpha val="42745"/>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7"/>
          <p:cNvSpPr/>
          <p:nvPr/>
        </p:nvSpPr>
        <p:spPr>
          <a:xfrm>
            <a:off x="18808359" y="5413376"/>
            <a:ext cx="3083442" cy="859833"/>
          </a:xfrm>
          <a:prstGeom prst="rect">
            <a:avLst/>
          </a:prstGeom>
          <a:solidFill>
            <a:srgbClr val="FFF16D">
              <a:alpha val="42745"/>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7"/>
          <p:cNvSpPr/>
          <p:nvPr/>
        </p:nvSpPr>
        <p:spPr>
          <a:xfrm>
            <a:off x="3296092" y="6647373"/>
            <a:ext cx="3040912" cy="1071864"/>
          </a:xfrm>
          <a:prstGeom prst="rect">
            <a:avLst/>
          </a:prstGeom>
          <a:solidFill>
            <a:srgbClr val="FFF16D">
              <a:alpha val="42745"/>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Google Shape;471;p7"/>
          <p:cNvSpPr txBox="1"/>
          <p:nvPr>
            <p:ph idx="1" type="body"/>
          </p:nvPr>
        </p:nvSpPr>
        <p:spPr>
          <a:xfrm>
            <a:off x="15654669" y="9760541"/>
            <a:ext cx="8034671" cy="2129359"/>
          </a:xfrm>
          <a:prstGeom prst="rect">
            <a:avLst/>
          </a:prstGeom>
          <a:noFill/>
          <a:ln>
            <a:noFill/>
          </a:ln>
        </p:spPr>
        <p:txBody>
          <a:bodyPr anchorCtr="0" anchor="t" bIns="45700" lIns="91425" spcFirstLastPara="1" rIns="91425" wrap="square" tIns="45700">
            <a:normAutofit fontScale="62500" lnSpcReduction="20000"/>
          </a:bodyPr>
          <a:lstStyle/>
          <a:p>
            <a:pPr indent="0" lvl="0" marL="0" rtl="0" algn="ctr">
              <a:lnSpc>
                <a:spcPct val="100000"/>
              </a:lnSpc>
              <a:spcBef>
                <a:spcPts val="0"/>
              </a:spcBef>
              <a:spcAft>
                <a:spcPts val="0"/>
              </a:spcAft>
              <a:buClr>
                <a:schemeClr val="dk1"/>
              </a:buClr>
              <a:buSzPct val="100000"/>
              <a:buNone/>
            </a:pPr>
            <a:r>
              <a:rPr lang="es-CO" sz="4400">
                <a:latin typeface="Lato"/>
                <a:ea typeface="Lato"/>
                <a:cs typeface="Lato"/>
                <a:sym typeface="Lato"/>
              </a:rPr>
              <a:t>Tomen 3 minutos para fijarse en los campos de algunas de las tablas resaltadas en amarillo.</a:t>
            </a:r>
            <a:endParaRPr/>
          </a:p>
          <a:p>
            <a:pPr indent="0" lvl="0" marL="0" rtl="0" algn="ctr">
              <a:lnSpc>
                <a:spcPct val="100000"/>
              </a:lnSpc>
              <a:spcBef>
                <a:spcPts val="3200"/>
              </a:spcBef>
              <a:spcAft>
                <a:spcPts val="0"/>
              </a:spcAft>
              <a:buClr>
                <a:srgbClr val="C00000"/>
              </a:buClr>
              <a:buSzPct val="100000"/>
              <a:buNone/>
            </a:pPr>
            <a:r>
              <a:rPr lang="es-CO" sz="4400">
                <a:solidFill>
                  <a:srgbClr val="C00000"/>
                </a:solidFill>
                <a:latin typeface="Lato"/>
                <a:ea typeface="Lato"/>
                <a:cs typeface="Lato"/>
                <a:sym typeface="Lato"/>
              </a:rPr>
              <a:t>¿Qué tipo de negocio podría utilizar esta base de datos?</a:t>
            </a:r>
            <a:endParaRPr/>
          </a:p>
        </p:txBody>
      </p:sp>
      <p:sp>
        <p:nvSpPr>
          <p:cNvPr id="472" name="Google Shape;472;p7"/>
          <p:cNvSpPr/>
          <p:nvPr/>
        </p:nvSpPr>
        <p:spPr>
          <a:xfrm>
            <a:off x="11929730" y="9905251"/>
            <a:ext cx="3040912" cy="1048499"/>
          </a:xfrm>
          <a:prstGeom prst="rect">
            <a:avLst/>
          </a:prstGeom>
          <a:solidFill>
            <a:srgbClr val="FFF16D">
              <a:alpha val="42745"/>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0" st="0"/>
                                            </p:txEl>
                                          </p:spTgt>
                                        </p:tgtEl>
                                        <p:attrNameLst>
                                          <p:attrName>style.visibility</p:attrName>
                                        </p:attrNameLst>
                                      </p:cBhvr>
                                      <p:to>
                                        <p:strVal val="visible"/>
                                      </p:to>
                                    </p:set>
                                    <p:animEffect filter="fade" transition="in">
                                      <p:cBhvr>
                                        <p:cTn dur="500"/>
                                        <p:tgtEl>
                                          <p:spTgt spid="47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1" st="1"/>
                                            </p:txEl>
                                          </p:spTgt>
                                        </p:tgtEl>
                                        <p:attrNameLst>
                                          <p:attrName>style.visibility</p:attrName>
                                        </p:attrNameLst>
                                      </p:cBhvr>
                                      <p:to>
                                        <p:strVal val="visible"/>
                                      </p:to>
                                    </p:set>
                                    <p:animEffect filter="fade" transition="in">
                                      <p:cBhvr>
                                        <p:cTn dur="500"/>
                                        <p:tgtEl>
                                          <p:spTgt spid="47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2" name="Shape 1602"/>
        <p:cNvGrpSpPr/>
        <p:nvPr/>
      </p:nvGrpSpPr>
      <p:grpSpPr>
        <a:xfrm>
          <a:off x="0" y="0"/>
          <a:ext cx="0" cy="0"/>
          <a:chOff x="0" y="0"/>
          <a:chExt cx="0" cy="0"/>
        </a:xfrm>
      </p:grpSpPr>
      <p:sp>
        <p:nvSpPr>
          <p:cNvPr id="1603" name="Google Shape;1603;p70"/>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FULL OUTER JOIN</a:t>
            </a:r>
            <a:endParaRPr/>
          </a:p>
        </p:txBody>
      </p:sp>
      <p:sp>
        <p:nvSpPr>
          <p:cNvPr id="1604" name="Google Shape;1604;p70"/>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aphicFrame>
        <p:nvGraphicFramePr>
          <p:cNvPr id="1605" name="Google Shape;1605;p70"/>
          <p:cNvGraphicFramePr/>
          <p:nvPr/>
        </p:nvGraphicFramePr>
        <p:xfrm>
          <a:off x="13050582" y="5210769"/>
          <a:ext cx="3000000" cy="3000000"/>
        </p:xfrm>
        <a:graphic>
          <a:graphicData uri="http://schemas.openxmlformats.org/drawingml/2006/table">
            <a:tbl>
              <a:tblPr bandRow="1" firstRow="1">
                <a:noFill/>
                <a:tableStyleId>{F9AEA5AA-8D93-4CD1-B681-6B90EA84BE7F}</a:tableStyleId>
              </a:tblPr>
              <a:tblGrid>
                <a:gridCol w="2957375"/>
                <a:gridCol w="2957375"/>
                <a:gridCol w="2957375"/>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empleados</a:t>
                      </a:r>
                      <a:endParaRPr/>
                    </a:p>
                  </a:txBody>
                  <a:tcPr marT="45725" marB="45725" marR="91450" marL="91450"/>
                </a:tc>
                <a:tc hMerge="1"/>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departamento</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Marketing</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Finanzas</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Planeación</a:t>
                      </a:r>
                      <a:endParaRPr/>
                    </a:p>
                  </a:txBody>
                  <a:tcPr marT="45725" marB="45725" marR="91450" marL="91450"/>
                </a:tc>
              </a:tr>
            </a:tbl>
          </a:graphicData>
        </a:graphic>
      </p:graphicFrame>
      <p:graphicFrame>
        <p:nvGraphicFramePr>
          <p:cNvPr id="1606" name="Google Shape;1606;p70"/>
          <p:cNvGraphicFramePr/>
          <p:nvPr/>
        </p:nvGraphicFramePr>
        <p:xfrm>
          <a:off x="11915871" y="8843202"/>
          <a:ext cx="3000000" cy="3000000"/>
        </p:xfrm>
        <a:graphic>
          <a:graphicData uri="http://schemas.openxmlformats.org/drawingml/2006/table">
            <a:tbl>
              <a:tblPr bandRow="1" firstRow="1">
                <a:noFill/>
                <a:tableStyleId>{BB66A955-46D2-4335-B11F-5F9803E20092}</a:tableStyleId>
              </a:tblPr>
              <a:tblGrid>
                <a:gridCol w="3091550"/>
                <a:gridCol w="4336150"/>
                <a:gridCol w="3713850"/>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proyectos</a:t>
                      </a:r>
                      <a:endParaRPr/>
                    </a:p>
                  </a:txBody>
                  <a:tcPr marT="45725" marB="45725" marR="91450" marL="91450"/>
                </a:tc>
                <a:tc hMerge="1"/>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id_proyecto</a:t>
                      </a:r>
                      <a:endParaRPr b="0"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Nombre_proyecto</a:t>
                      </a:r>
                      <a:endParaRPr sz="3200" u="none" cap="none" strike="noStrike">
                        <a:latin typeface="Roboto"/>
                        <a:ea typeface="Roboto"/>
                        <a:cs typeface="Roboto"/>
                        <a:sym typeface="Roboto"/>
                      </a:endParaRPr>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102</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5</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sp>
        <p:nvSpPr>
          <p:cNvPr id="1607" name="Google Shape;1607;p70"/>
          <p:cNvSpPr/>
          <p:nvPr/>
        </p:nvSpPr>
        <p:spPr>
          <a:xfrm>
            <a:off x="1050471" y="5356393"/>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608" name="Google Shape;1608;p70"/>
          <p:cNvSpPr/>
          <p:nvPr/>
        </p:nvSpPr>
        <p:spPr>
          <a:xfrm>
            <a:off x="4638857" y="5356392"/>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sp>
        <p:nvSpPr>
          <p:cNvPr id="1609" name="Google Shape;1609;p70"/>
          <p:cNvSpPr/>
          <p:nvPr/>
        </p:nvSpPr>
        <p:spPr>
          <a:xfrm>
            <a:off x="5768110" y="5356390"/>
            <a:ext cx="4717642" cy="5846896"/>
          </a:xfrm>
          <a:custGeom>
            <a:rect b="b" l="l" r="r" t="t"/>
            <a:pathLst>
              <a:path extrusionOk="0" h="5846896" w="4717642">
                <a:moveTo>
                  <a:pt x="1794194" y="0"/>
                </a:moveTo>
                <a:cubicBezTo>
                  <a:pt x="3408770" y="0"/>
                  <a:pt x="4717642" y="1308872"/>
                  <a:pt x="4717642" y="2923448"/>
                </a:cubicBezTo>
                <a:cubicBezTo>
                  <a:pt x="4717642" y="4538024"/>
                  <a:pt x="3408770" y="5846896"/>
                  <a:pt x="1794194" y="5846896"/>
                </a:cubicBezTo>
                <a:cubicBezTo>
                  <a:pt x="1188728" y="5846896"/>
                  <a:pt x="626252" y="5662836"/>
                  <a:pt x="159666" y="5347617"/>
                </a:cubicBezTo>
                <a:lnTo>
                  <a:pt x="2" y="5228223"/>
                </a:lnTo>
                <a:lnTo>
                  <a:pt x="65393" y="5179324"/>
                </a:lnTo>
                <a:cubicBezTo>
                  <a:pt x="715121" y="4643120"/>
                  <a:pt x="1129256" y="3831648"/>
                  <a:pt x="1129256" y="2923449"/>
                </a:cubicBezTo>
                <a:cubicBezTo>
                  <a:pt x="1129256" y="2015250"/>
                  <a:pt x="715121" y="1203778"/>
                  <a:pt x="65393" y="667574"/>
                </a:cubicBezTo>
                <a:lnTo>
                  <a:pt x="0" y="618675"/>
                </a:lnTo>
                <a:lnTo>
                  <a:pt x="159666" y="499279"/>
                </a:lnTo>
                <a:cubicBezTo>
                  <a:pt x="626252" y="184060"/>
                  <a:pt x="1188728" y="0"/>
                  <a:pt x="1794194" y="0"/>
                </a:cubicBezTo>
                <a:close/>
              </a:path>
            </a:pathLst>
          </a:cu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Lato"/>
              <a:ea typeface="Lato"/>
              <a:cs typeface="Lato"/>
              <a:sym typeface="Lato"/>
            </a:endParaRPr>
          </a:p>
        </p:txBody>
      </p:sp>
      <p:sp>
        <p:nvSpPr>
          <p:cNvPr id="1610" name="Google Shape;1610;p70"/>
          <p:cNvSpPr/>
          <p:nvPr/>
        </p:nvSpPr>
        <p:spPr>
          <a:xfrm>
            <a:off x="1050470" y="5356391"/>
            <a:ext cx="4717642" cy="5846896"/>
          </a:xfrm>
          <a:custGeom>
            <a:rect b="b" l="l" r="r" t="t"/>
            <a:pathLst>
              <a:path extrusionOk="0" h="5846896" w="4717642">
                <a:moveTo>
                  <a:pt x="2923448" y="0"/>
                </a:moveTo>
                <a:cubicBezTo>
                  <a:pt x="3528914" y="0"/>
                  <a:pt x="4091390" y="184060"/>
                  <a:pt x="4557976" y="499279"/>
                </a:cubicBezTo>
                <a:lnTo>
                  <a:pt x="4717640" y="618674"/>
                </a:lnTo>
                <a:lnTo>
                  <a:pt x="4652249" y="667572"/>
                </a:lnTo>
                <a:cubicBezTo>
                  <a:pt x="4002521" y="1203776"/>
                  <a:pt x="3588386" y="2015248"/>
                  <a:pt x="3588386" y="2923447"/>
                </a:cubicBezTo>
                <a:cubicBezTo>
                  <a:pt x="3588386" y="3831646"/>
                  <a:pt x="4002521" y="4643118"/>
                  <a:pt x="4652249" y="5179322"/>
                </a:cubicBezTo>
                <a:lnTo>
                  <a:pt x="4717642" y="5228222"/>
                </a:lnTo>
                <a:lnTo>
                  <a:pt x="4557976" y="5347617"/>
                </a:lnTo>
                <a:cubicBezTo>
                  <a:pt x="4091390" y="5662836"/>
                  <a:pt x="3528914" y="5846896"/>
                  <a:pt x="2923448" y="5846896"/>
                </a:cubicBezTo>
                <a:cubicBezTo>
                  <a:pt x="1308872" y="5846896"/>
                  <a:pt x="0" y="4538024"/>
                  <a:pt x="0" y="2923448"/>
                </a:cubicBezTo>
                <a:cubicBezTo>
                  <a:pt x="0" y="1308872"/>
                  <a:pt x="1308872" y="0"/>
                  <a:pt x="2923448" y="0"/>
                </a:cubicBezTo>
                <a:close/>
              </a:path>
            </a:pathLst>
          </a:cu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Lato"/>
              <a:ea typeface="Lato"/>
              <a:cs typeface="Lato"/>
              <a:sym typeface="Lato"/>
            </a:endParaRPr>
          </a:p>
        </p:txBody>
      </p:sp>
      <p:sp>
        <p:nvSpPr>
          <p:cNvPr id="1611" name="Google Shape;1611;p70"/>
          <p:cNvSpPr txBox="1"/>
          <p:nvPr/>
        </p:nvSpPr>
        <p:spPr>
          <a:xfrm>
            <a:off x="1050470" y="3225482"/>
            <a:ext cx="21678901" cy="937856"/>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Arial"/>
              <a:buNone/>
            </a:pPr>
            <a:r>
              <a:rPr i="1" lang="es-CO" sz="3600">
                <a:solidFill>
                  <a:schemeClr val="dk1"/>
                </a:solidFill>
                <a:latin typeface="Lato"/>
                <a:ea typeface="Lato"/>
                <a:cs typeface="Lato"/>
                <a:sym typeface="Lato"/>
              </a:rPr>
              <a:t>¿Qué empleados no están asignados a ningún proyecto o qué proyectos no tienen un responsable dentro del equipo interno?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1000"/>
                                        <p:tgtEl>
                                          <p:spTgt spid="1608"/>
                                        </p:tgtEl>
                                      </p:cBhvr>
                                    </p:animEffect>
                                  </p:childTnLst>
                                </p:cTn>
                              </p:par>
                              <p:par>
                                <p:cTn fill="hold" nodeType="with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1000"/>
                                        <p:tgtEl>
                                          <p:spTgt spid="1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500"/>
                                        <p:tgtEl>
                                          <p:spTgt spid="1609"/>
                                        </p:tgtEl>
                                      </p:cBhvr>
                                    </p:animEffect>
                                  </p:childTnLst>
                                </p:cTn>
                              </p:par>
                              <p:par>
                                <p:cTn fill="hold" nodeType="with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500"/>
                                        <p:tgtEl>
                                          <p:spTgt spid="1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5" name="Shape 1615"/>
        <p:cNvGrpSpPr/>
        <p:nvPr/>
      </p:nvGrpSpPr>
      <p:grpSpPr>
        <a:xfrm>
          <a:off x="0" y="0"/>
          <a:ext cx="0" cy="0"/>
          <a:chOff x="0" y="0"/>
          <a:chExt cx="0" cy="0"/>
        </a:xfrm>
      </p:grpSpPr>
      <p:sp>
        <p:nvSpPr>
          <p:cNvPr id="1616" name="Google Shape;1616;p71"/>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FULL OUTER JOIN</a:t>
            </a:r>
            <a:endParaRPr/>
          </a:p>
        </p:txBody>
      </p:sp>
      <p:sp>
        <p:nvSpPr>
          <p:cNvPr id="1617" name="Google Shape;1617;p71"/>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graphicFrame>
        <p:nvGraphicFramePr>
          <p:cNvPr id="1618" name="Google Shape;1618;p71"/>
          <p:cNvGraphicFramePr/>
          <p:nvPr/>
        </p:nvGraphicFramePr>
        <p:xfrm>
          <a:off x="1050470" y="5225252"/>
          <a:ext cx="3000000" cy="3000000"/>
        </p:xfrm>
        <a:graphic>
          <a:graphicData uri="http://schemas.openxmlformats.org/drawingml/2006/table">
            <a:tbl>
              <a:tblPr bandRow="1" firstRow="1">
                <a:noFill/>
                <a:tableStyleId>{F9AEA5AA-8D93-4CD1-B681-6B90EA84BE7F}</a:tableStyleId>
              </a:tblPr>
              <a:tblGrid>
                <a:gridCol w="2957375"/>
                <a:gridCol w="2957375"/>
                <a:gridCol w="2957375"/>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empleados</a:t>
                      </a:r>
                      <a:endParaRPr/>
                    </a:p>
                  </a:txBody>
                  <a:tcPr marT="45725" marB="45725" marR="91450" marL="91450"/>
                </a:tc>
                <a:tc hMerge="1"/>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departamento</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Marketing</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Finanzas</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Planeación</a:t>
                      </a:r>
                      <a:endParaRPr/>
                    </a:p>
                  </a:txBody>
                  <a:tcPr marT="45725" marB="45725" marR="91450" marL="91450"/>
                </a:tc>
              </a:tr>
            </a:tbl>
          </a:graphicData>
        </a:graphic>
      </p:graphicFrame>
      <p:graphicFrame>
        <p:nvGraphicFramePr>
          <p:cNvPr id="1619" name="Google Shape;1619;p71"/>
          <p:cNvGraphicFramePr/>
          <p:nvPr/>
        </p:nvGraphicFramePr>
        <p:xfrm>
          <a:off x="11587843" y="5225252"/>
          <a:ext cx="3000000" cy="3000000"/>
        </p:xfrm>
        <a:graphic>
          <a:graphicData uri="http://schemas.openxmlformats.org/drawingml/2006/table">
            <a:tbl>
              <a:tblPr bandRow="1" firstRow="1">
                <a:noFill/>
                <a:tableStyleId>{BB66A955-46D2-4335-B11F-5F9803E20092}</a:tableStyleId>
              </a:tblPr>
              <a:tblGrid>
                <a:gridCol w="3091550"/>
                <a:gridCol w="4336150"/>
                <a:gridCol w="3713850"/>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proyectos</a:t>
                      </a:r>
                      <a:endParaRPr/>
                    </a:p>
                  </a:txBody>
                  <a:tcPr marT="45725" marB="45725" marR="91450" marL="91450"/>
                </a:tc>
                <a:tc hMerge="1"/>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id_proyecto</a:t>
                      </a:r>
                      <a:endParaRPr b="0"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Nombre_proyecto</a:t>
                      </a:r>
                      <a:endParaRPr sz="3200" u="none" cap="none" strike="noStrike">
                        <a:latin typeface="Roboto"/>
                        <a:ea typeface="Roboto"/>
                        <a:cs typeface="Roboto"/>
                        <a:sym typeface="Roboto"/>
                      </a:endParaRPr>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102</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5</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sp>
        <p:nvSpPr>
          <p:cNvPr id="1620" name="Google Shape;1620;p71"/>
          <p:cNvSpPr txBox="1"/>
          <p:nvPr/>
        </p:nvSpPr>
        <p:spPr>
          <a:xfrm>
            <a:off x="1050470" y="3225482"/>
            <a:ext cx="21678901" cy="937856"/>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Arial"/>
              <a:buNone/>
            </a:pPr>
            <a:r>
              <a:rPr i="1" lang="es-CO" sz="3600">
                <a:solidFill>
                  <a:schemeClr val="dk1"/>
                </a:solidFill>
                <a:latin typeface="Lato"/>
                <a:ea typeface="Lato"/>
                <a:cs typeface="Lato"/>
                <a:sym typeface="Lato"/>
              </a:rPr>
              <a:t>¿Qué empleados no están asignados a ningún proyecto o qué proyectos no tienen un responsable dentro del equipo interno? </a:t>
            </a:r>
            <a:endParaRPr/>
          </a:p>
        </p:txBody>
      </p:sp>
      <p:graphicFrame>
        <p:nvGraphicFramePr>
          <p:cNvPr id="1621" name="Google Shape;1621;p71"/>
          <p:cNvGraphicFramePr/>
          <p:nvPr/>
        </p:nvGraphicFramePr>
        <p:xfrm>
          <a:off x="6250618" y="9182765"/>
          <a:ext cx="3000000" cy="3000000"/>
        </p:xfrm>
        <a:graphic>
          <a:graphicData uri="http://schemas.openxmlformats.org/drawingml/2006/table">
            <a:tbl>
              <a:tblPr bandRow="1" firstRow="1">
                <a:noFill/>
                <a:tableStyleId>{AEACD71F-C193-41F4-B763-BAA4B7488520}</a:tableStyleId>
              </a:tblPr>
              <a:tblGrid>
                <a:gridCol w="4397850"/>
                <a:gridCol w="5283100"/>
              </a:tblGrid>
              <a:tr h="370850">
                <a:tc gridSpan="2">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r>
              <a:tr h="370850">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b="0" sz="3200" u="none" cap="none" strike="noStrike">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App móvil</a:t>
                      </a:r>
                      <a:endParaRPr sz="3200" u="none" cap="none" strike="noStrike">
                        <a:solidFill>
                          <a:srgbClr val="D8D8D8"/>
                        </a:solidFill>
                        <a:latin typeface="Consolas"/>
                        <a:ea typeface="Consolas"/>
                        <a:cs typeface="Consolas"/>
                        <a:sym typeface="Consolas"/>
                      </a:endParaRPr>
                    </a:p>
                  </a:txBody>
                  <a:tcPr marT="45725" marB="45725" marR="91450" marL="91450"/>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5" name="Shape 1625"/>
        <p:cNvGrpSpPr/>
        <p:nvPr/>
      </p:nvGrpSpPr>
      <p:grpSpPr>
        <a:xfrm>
          <a:off x="0" y="0"/>
          <a:ext cx="0" cy="0"/>
          <a:chOff x="0" y="0"/>
          <a:chExt cx="0" cy="0"/>
        </a:xfrm>
      </p:grpSpPr>
      <p:sp>
        <p:nvSpPr>
          <p:cNvPr id="1626" name="Google Shape;1626;p72"/>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627" name="Google Shape;1627;p72"/>
          <p:cNvSpPr txBox="1"/>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8800"/>
              <a:buFont typeface="Roboto"/>
              <a:buNone/>
            </a:pPr>
            <a:r>
              <a:rPr lang="es-CO" sz="8800">
                <a:solidFill>
                  <a:schemeClr val="dk1"/>
                </a:solidFill>
                <a:latin typeface="Roboto"/>
                <a:ea typeface="Roboto"/>
                <a:cs typeface="Roboto"/>
                <a:sym typeface="Roboto"/>
              </a:rPr>
              <a:t>FULL OUTER JOIN</a:t>
            </a:r>
            <a:endParaRPr sz="8800">
              <a:solidFill>
                <a:schemeClr val="dk1"/>
              </a:solidFill>
              <a:latin typeface="Roboto"/>
              <a:ea typeface="Roboto"/>
              <a:cs typeface="Roboto"/>
              <a:sym typeface="Roboto"/>
            </a:endParaRPr>
          </a:p>
        </p:txBody>
      </p:sp>
      <p:pic>
        <p:nvPicPr>
          <p:cNvPr id="1628" name="Google Shape;1628;p72"/>
          <p:cNvPicPr preferRelativeResize="0"/>
          <p:nvPr/>
        </p:nvPicPr>
        <p:blipFill rotWithShape="1">
          <a:blip r:embed="rId4">
            <a:alphaModFix/>
          </a:blip>
          <a:srcRect b="18118" l="4884" r="5005" t="16874"/>
          <a:stretch/>
        </p:blipFill>
        <p:spPr>
          <a:xfrm>
            <a:off x="3372000" y="4911628"/>
            <a:ext cx="17640000" cy="3522847"/>
          </a:xfrm>
          <a:prstGeom prst="rect">
            <a:avLst/>
          </a:prstGeom>
          <a:noFill/>
          <a:ln>
            <a:noFill/>
          </a:ln>
        </p:spPr>
      </p:pic>
      <p:sp>
        <p:nvSpPr>
          <p:cNvPr id="1629" name="Google Shape;1629;p72"/>
          <p:cNvSpPr txBox="1"/>
          <p:nvPr/>
        </p:nvSpPr>
        <p:spPr>
          <a:xfrm>
            <a:off x="1050470" y="3225482"/>
            <a:ext cx="21678901" cy="937856"/>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Arial"/>
              <a:buNone/>
            </a:pPr>
            <a:r>
              <a:rPr i="1" lang="es-CO" sz="3600">
                <a:solidFill>
                  <a:schemeClr val="dk1"/>
                </a:solidFill>
                <a:latin typeface="Lato"/>
                <a:ea typeface="Lato"/>
                <a:cs typeface="Lato"/>
                <a:sym typeface="Lato"/>
              </a:rPr>
              <a:t>¿Qué empleados no están asignados a ningún proyecto o qué proyectos no tienen un responsable dentro del equipo interno? </a:t>
            </a:r>
            <a:endParaRPr/>
          </a:p>
        </p:txBody>
      </p:sp>
      <p:graphicFrame>
        <p:nvGraphicFramePr>
          <p:cNvPr id="1630" name="Google Shape;1630;p72"/>
          <p:cNvGraphicFramePr/>
          <p:nvPr/>
        </p:nvGraphicFramePr>
        <p:xfrm>
          <a:off x="6250618" y="9182765"/>
          <a:ext cx="3000000" cy="3000000"/>
        </p:xfrm>
        <a:graphic>
          <a:graphicData uri="http://schemas.openxmlformats.org/drawingml/2006/table">
            <a:tbl>
              <a:tblPr bandRow="1" firstRow="1">
                <a:noFill/>
                <a:tableStyleId>{AEACD71F-C193-41F4-B763-BAA4B7488520}</a:tableStyleId>
              </a:tblPr>
              <a:tblGrid>
                <a:gridCol w="4397850"/>
                <a:gridCol w="5283100"/>
              </a:tblGrid>
              <a:tr h="370850">
                <a:tc gridSpan="2">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empleados x proyectos</a:t>
                      </a:r>
                      <a:endParaRPr/>
                    </a:p>
                  </a:txBody>
                  <a:tcPr marT="45725" marB="45725" marR="91450" marL="91450"/>
                </a:tc>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r>
              <a:tr h="370850">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b="0" sz="3200" u="none" cap="none" strike="noStrike">
                        <a:latin typeface="Roboto"/>
                        <a:ea typeface="Roboto"/>
                        <a:cs typeface="Roboto"/>
                        <a:sym typeface="Roboto"/>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App móvil</a:t>
                      </a:r>
                      <a:endParaRPr sz="3200" u="none" cap="none" strike="noStrike">
                        <a:solidFill>
                          <a:srgbClr val="D8D8D8"/>
                        </a:solidFill>
                        <a:latin typeface="Consolas"/>
                        <a:ea typeface="Consolas"/>
                        <a:cs typeface="Consolas"/>
                        <a:sym typeface="Consolas"/>
                      </a:endParaRPr>
                    </a:p>
                  </a:txBody>
                  <a:tcPr marT="45725" marB="45725" marR="91450" marL="91450"/>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4" name="Shape 1634"/>
        <p:cNvGrpSpPr/>
        <p:nvPr/>
      </p:nvGrpSpPr>
      <p:grpSpPr>
        <a:xfrm>
          <a:off x="0" y="0"/>
          <a:ext cx="0" cy="0"/>
          <a:chOff x="0" y="0"/>
          <a:chExt cx="0" cy="0"/>
        </a:xfrm>
      </p:grpSpPr>
      <p:sp>
        <p:nvSpPr>
          <p:cNvPr id="1635" name="Google Shape;1635;p73"/>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LEFT (OUTER) JOIN</a:t>
            </a:r>
            <a:endParaRPr/>
          </a:p>
        </p:txBody>
      </p:sp>
      <p:sp>
        <p:nvSpPr>
          <p:cNvPr id="1636" name="Google Shape;1636;p73"/>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637" name="Google Shape;1637;p73"/>
          <p:cNvSpPr/>
          <p:nvPr/>
        </p:nvSpPr>
        <p:spPr>
          <a:xfrm>
            <a:off x="1050471" y="5453450"/>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638" name="Google Shape;1638;p73"/>
          <p:cNvSpPr/>
          <p:nvPr/>
        </p:nvSpPr>
        <p:spPr>
          <a:xfrm>
            <a:off x="4638857" y="5453449"/>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graphicFrame>
        <p:nvGraphicFramePr>
          <p:cNvPr id="1639" name="Google Shape;1639;p73"/>
          <p:cNvGraphicFramePr/>
          <p:nvPr/>
        </p:nvGraphicFramePr>
        <p:xfrm>
          <a:off x="13050582" y="5210769"/>
          <a:ext cx="3000000" cy="3000000"/>
        </p:xfrm>
        <a:graphic>
          <a:graphicData uri="http://schemas.openxmlformats.org/drawingml/2006/table">
            <a:tbl>
              <a:tblPr bandRow="1" firstRow="1">
                <a:noFill/>
                <a:tableStyleId>{F9AEA5AA-8D93-4CD1-B681-6B90EA84BE7F}</a:tableStyleId>
              </a:tblPr>
              <a:tblGrid>
                <a:gridCol w="2957375"/>
                <a:gridCol w="2957375"/>
                <a:gridCol w="2957375"/>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empleados</a:t>
                      </a:r>
                      <a:endParaRPr/>
                    </a:p>
                  </a:txBody>
                  <a:tcPr marT="45725" marB="45725" marR="91450" marL="91450"/>
                </a:tc>
                <a:tc hMerge="1"/>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departamento</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Marketing</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Finanzas</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Planeación</a:t>
                      </a:r>
                      <a:endParaRPr/>
                    </a:p>
                  </a:txBody>
                  <a:tcPr marT="45725" marB="45725" marR="91450" marL="91450"/>
                </a:tc>
              </a:tr>
            </a:tbl>
          </a:graphicData>
        </a:graphic>
      </p:graphicFrame>
      <p:graphicFrame>
        <p:nvGraphicFramePr>
          <p:cNvPr id="1640" name="Google Shape;1640;p73"/>
          <p:cNvGraphicFramePr/>
          <p:nvPr/>
        </p:nvGraphicFramePr>
        <p:xfrm>
          <a:off x="11915871" y="8843202"/>
          <a:ext cx="3000000" cy="3000000"/>
        </p:xfrm>
        <a:graphic>
          <a:graphicData uri="http://schemas.openxmlformats.org/drawingml/2006/table">
            <a:tbl>
              <a:tblPr bandRow="1" firstRow="1">
                <a:noFill/>
                <a:tableStyleId>{BB66A955-46D2-4335-B11F-5F9803E20092}</a:tableStyleId>
              </a:tblPr>
              <a:tblGrid>
                <a:gridCol w="3091550"/>
                <a:gridCol w="4336150"/>
                <a:gridCol w="3713850"/>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proyectos</a:t>
                      </a:r>
                      <a:endParaRPr/>
                    </a:p>
                  </a:txBody>
                  <a:tcPr marT="45725" marB="45725" marR="91450" marL="91450"/>
                </a:tc>
                <a:tc hMerge="1"/>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id_proyecto</a:t>
                      </a:r>
                      <a:endParaRPr b="0"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Nombre_proyecto</a:t>
                      </a:r>
                      <a:endParaRPr sz="3200" u="none" cap="none" strike="noStrike">
                        <a:latin typeface="Roboto"/>
                        <a:ea typeface="Roboto"/>
                        <a:cs typeface="Roboto"/>
                        <a:sym typeface="Roboto"/>
                      </a:endParaRPr>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102</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5</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sp>
        <p:nvSpPr>
          <p:cNvPr id="1641" name="Google Shape;1641;p73"/>
          <p:cNvSpPr/>
          <p:nvPr/>
        </p:nvSpPr>
        <p:spPr>
          <a:xfrm>
            <a:off x="1050470" y="5453450"/>
            <a:ext cx="5846895" cy="5846895"/>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resultado</a:t>
            </a:r>
            <a:endParaRPr/>
          </a:p>
        </p:txBody>
      </p:sp>
      <p:sp>
        <p:nvSpPr>
          <p:cNvPr id="1642" name="Google Shape;1642;p73"/>
          <p:cNvSpPr txBox="1"/>
          <p:nvPr/>
        </p:nvSpPr>
        <p:spPr>
          <a:xfrm>
            <a:off x="1050470" y="3225482"/>
            <a:ext cx="21678901" cy="93785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i="1" lang="es-CO" sz="3600">
                <a:solidFill>
                  <a:schemeClr val="dk1"/>
                </a:solidFill>
                <a:latin typeface="Lato"/>
                <a:ea typeface="Lato"/>
                <a:cs typeface="Lato"/>
                <a:sym typeface="Lato"/>
              </a:rPr>
              <a:t>¿Qué empleados tengo en nómina, y si están vinculados a un proyecto, cuál es?</a:t>
            </a:r>
            <a:endParaRPr sz="36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1000"/>
                                        <p:tgtEl>
                                          <p:spTgt spid="1637"/>
                                        </p:tgtEl>
                                      </p:cBhvr>
                                    </p:animEffect>
                                  </p:childTnLst>
                                </p:cTn>
                              </p:par>
                              <p:par>
                                <p:cTn fill="hold" nodeType="with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1000"/>
                                        <p:tgtEl>
                                          <p:spTgt spid="1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1000"/>
                                        <p:tgtEl>
                                          <p:spTgt spid="1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6" name="Shape 1646"/>
        <p:cNvGrpSpPr/>
        <p:nvPr/>
      </p:nvGrpSpPr>
      <p:grpSpPr>
        <a:xfrm>
          <a:off x="0" y="0"/>
          <a:ext cx="0" cy="0"/>
          <a:chOff x="0" y="0"/>
          <a:chExt cx="0" cy="0"/>
        </a:xfrm>
      </p:grpSpPr>
      <p:sp>
        <p:nvSpPr>
          <p:cNvPr id="1647" name="Google Shape;1647;p74"/>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LEFT (OUTER) JOIN</a:t>
            </a:r>
            <a:endParaRPr/>
          </a:p>
        </p:txBody>
      </p:sp>
      <p:sp>
        <p:nvSpPr>
          <p:cNvPr id="1648" name="Google Shape;1648;p74"/>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649" name="Google Shape;1649;p74"/>
          <p:cNvSpPr/>
          <p:nvPr/>
        </p:nvSpPr>
        <p:spPr>
          <a:xfrm>
            <a:off x="1050471" y="5453450"/>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650" name="Google Shape;1650;p74"/>
          <p:cNvSpPr/>
          <p:nvPr/>
        </p:nvSpPr>
        <p:spPr>
          <a:xfrm>
            <a:off x="4638857" y="5453449"/>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sp>
        <p:nvSpPr>
          <p:cNvPr id="1651" name="Google Shape;1651;p74"/>
          <p:cNvSpPr/>
          <p:nvPr/>
        </p:nvSpPr>
        <p:spPr>
          <a:xfrm>
            <a:off x="1050470" y="5453450"/>
            <a:ext cx="5846895" cy="5846895"/>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resultado</a:t>
            </a:r>
            <a:endParaRPr/>
          </a:p>
        </p:txBody>
      </p:sp>
      <p:sp>
        <p:nvSpPr>
          <p:cNvPr id="1652" name="Google Shape;1652;p74"/>
          <p:cNvSpPr txBox="1"/>
          <p:nvPr/>
        </p:nvSpPr>
        <p:spPr>
          <a:xfrm>
            <a:off x="1050470" y="3225482"/>
            <a:ext cx="21678901" cy="93785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i="1" lang="es-CO" sz="3600">
                <a:solidFill>
                  <a:schemeClr val="dk1"/>
                </a:solidFill>
                <a:latin typeface="Lato"/>
                <a:ea typeface="Lato"/>
                <a:cs typeface="Lato"/>
                <a:sym typeface="Lato"/>
              </a:rPr>
              <a:t>¿Qué empleados tengo en nómina, y si están vinculados a un proyecto, cuál es?</a:t>
            </a:r>
            <a:endParaRPr sz="3600">
              <a:solidFill>
                <a:schemeClr val="dk1"/>
              </a:solidFill>
              <a:latin typeface="Lato"/>
              <a:ea typeface="Lato"/>
              <a:cs typeface="Lato"/>
              <a:sym typeface="Lato"/>
            </a:endParaRPr>
          </a:p>
        </p:txBody>
      </p:sp>
      <p:graphicFrame>
        <p:nvGraphicFramePr>
          <p:cNvPr id="1653" name="Google Shape;1653;p74"/>
          <p:cNvGraphicFramePr/>
          <p:nvPr/>
        </p:nvGraphicFramePr>
        <p:xfrm>
          <a:off x="12364294" y="6172065"/>
          <a:ext cx="3000000" cy="3000000"/>
        </p:xfrm>
        <a:graphic>
          <a:graphicData uri="http://schemas.openxmlformats.org/drawingml/2006/table">
            <a:tbl>
              <a:tblPr bandRow="1" firstRow="1">
                <a:noFill/>
                <a:tableStyleId>{AEACD71F-C193-41F4-B763-BAA4B7488520}</a:tableStyleId>
              </a:tblPr>
              <a:tblGrid>
                <a:gridCol w="4397850"/>
                <a:gridCol w="5283100"/>
              </a:tblGrid>
              <a:tr h="370850">
                <a:tc gridSpan="2">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nombre_proyecto</a:t>
                      </a:r>
                      <a:endParaRPr b="1" sz="3200" u="none" cap="none" strike="noStrike">
                        <a:latin typeface="Roboto"/>
                        <a:ea typeface="Roboto"/>
                        <a:cs typeface="Roboto"/>
                        <a:sym typeface="Roboto"/>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Andrés</a:t>
                      </a:r>
                      <a:endParaRPr sz="3200" u="none" cap="none" strike="noStrike">
                        <a:solidFill>
                          <a:srgbClr val="D8D8D8"/>
                        </a:solidFill>
                        <a:latin typeface="Consolas"/>
                        <a:ea typeface="Consolas"/>
                        <a:cs typeface="Consolas"/>
                        <a:sym typeface="Consolas"/>
                      </a:endParaRPr>
                    </a:p>
                  </a:txBody>
                  <a:tcPr marT="45725" marB="45725" marR="91450" marL="91450"/>
                </a:tc>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7" name="Shape 1657"/>
        <p:cNvGrpSpPr/>
        <p:nvPr/>
      </p:nvGrpSpPr>
      <p:grpSpPr>
        <a:xfrm>
          <a:off x="0" y="0"/>
          <a:ext cx="0" cy="0"/>
          <a:chOff x="0" y="0"/>
          <a:chExt cx="0" cy="0"/>
        </a:xfrm>
      </p:grpSpPr>
      <p:sp>
        <p:nvSpPr>
          <p:cNvPr id="1658" name="Google Shape;1658;p75"/>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659" name="Google Shape;1659;p75"/>
          <p:cNvSpPr txBox="1"/>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8800"/>
              <a:buFont typeface="Roboto"/>
              <a:buNone/>
            </a:pPr>
            <a:r>
              <a:rPr lang="es-CO" sz="8800">
                <a:solidFill>
                  <a:schemeClr val="dk1"/>
                </a:solidFill>
                <a:latin typeface="Roboto"/>
                <a:ea typeface="Roboto"/>
                <a:cs typeface="Roboto"/>
                <a:sym typeface="Roboto"/>
              </a:rPr>
              <a:t>LEFT (OUTER) JOIN</a:t>
            </a:r>
            <a:endParaRPr/>
          </a:p>
        </p:txBody>
      </p:sp>
      <p:pic>
        <p:nvPicPr>
          <p:cNvPr id="1660" name="Google Shape;1660;p75"/>
          <p:cNvPicPr preferRelativeResize="0"/>
          <p:nvPr/>
        </p:nvPicPr>
        <p:blipFill rotWithShape="1">
          <a:blip r:embed="rId4">
            <a:alphaModFix/>
          </a:blip>
          <a:srcRect b="21614" l="5167" r="4969" t="21245"/>
          <a:stretch/>
        </p:blipFill>
        <p:spPr>
          <a:xfrm>
            <a:off x="3352603" y="4911629"/>
            <a:ext cx="17678794" cy="2658298"/>
          </a:xfrm>
          <a:prstGeom prst="rect">
            <a:avLst/>
          </a:prstGeom>
          <a:noFill/>
          <a:ln>
            <a:noFill/>
          </a:ln>
        </p:spPr>
      </p:pic>
      <p:sp>
        <p:nvSpPr>
          <p:cNvPr id="1661" name="Google Shape;1661;p75"/>
          <p:cNvSpPr txBox="1"/>
          <p:nvPr/>
        </p:nvSpPr>
        <p:spPr>
          <a:xfrm>
            <a:off x="1050470" y="3225482"/>
            <a:ext cx="21678901" cy="93785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i="1" lang="es-CO" sz="3600">
                <a:solidFill>
                  <a:schemeClr val="dk1"/>
                </a:solidFill>
                <a:latin typeface="Lato"/>
                <a:ea typeface="Lato"/>
                <a:cs typeface="Lato"/>
                <a:sym typeface="Lato"/>
              </a:rPr>
              <a:t>¿Qué empleados tengo en nómina, y si están vinculados a un proyecto, cuál es?</a:t>
            </a:r>
            <a:endParaRPr sz="3600">
              <a:solidFill>
                <a:schemeClr val="dk1"/>
              </a:solidFill>
              <a:latin typeface="Lato"/>
              <a:ea typeface="Lato"/>
              <a:cs typeface="Lato"/>
              <a:sym typeface="Lato"/>
            </a:endParaRPr>
          </a:p>
        </p:txBody>
      </p:sp>
      <p:graphicFrame>
        <p:nvGraphicFramePr>
          <p:cNvPr id="1662" name="Google Shape;1662;p75"/>
          <p:cNvGraphicFramePr/>
          <p:nvPr/>
        </p:nvGraphicFramePr>
        <p:xfrm>
          <a:off x="7333806" y="8620797"/>
          <a:ext cx="3000000" cy="3000000"/>
        </p:xfrm>
        <a:graphic>
          <a:graphicData uri="http://schemas.openxmlformats.org/drawingml/2006/table">
            <a:tbl>
              <a:tblPr bandRow="1" firstRow="1">
                <a:noFill/>
                <a:tableStyleId>{AEACD71F-C193-41F4-B763-BAA4B7488520}</a:tableStyleId>
              </a:tblPr>
              <a:tblGrid>
                <a:gridCol w="4397850"/>
                <a:gridCol w="5283100"/>
              </a:tblGrid>
              <a:tr h="370850">
                <a:tc gridSpan="2">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nombre_proyecto</a:t>
                      </a:r>
                      <a:endParaRPr b="1" sz="3200" u="none" cap="none" strike="noStrike">
                        <a:latin typeface="Roboto"/>
                        <a:ea typeface="Roboto"/>
                        <a:cs typeface="Roboto"/>
                        <a:sym typeface="Roboto"/>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Andrés</a:t>
                      </a:r>
                      <a:endParaRPr sz="3200" u="none" cap="none" strike="noStrike">
                        <a:solidFill>
                          <a:srgbClr val="D8D8D8"/>
                        </a:solidFill>
                        <a:latin typeface="Consolas"/>
                        <a:ea typeface="Consolas"/>
                        <a:cs typeface="Consolas"/>
                        <a:sym typeface="Consolas"/>
                      </a:endParaRPr>
                    </a:p>
                  </a:txBody>
                  <a:tcPr marT="45725" marB="45725" marR="91450" marL="91450"/>
                </a:tc>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bl>
          </a:graphicData>
        </a:graphic>
      </p:graphicFrame>
      <p:sp>
        <p:nvSpPr>
          <p:cNvPr id="1663" name="Google Shape;1663;p75"/>
          <p:cNvSpPr txBox="1"/>
          <p:nvPr/>
        </p:nvSpPr>
        <p:spPr>
          <a:xfrm>
            <a:off x="6447295" y="7569927"/>
            <a:ext cx="13051088" cy="66415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7B7B7B"/>
              </a:buClr>
              <a:buSzPts val="3000"/>
              <a:buFont typeface="Arial"/>
              <a:buNone/>
            </a:pPr>
            <a:r>
              <a:rPr lang="es-CO" sz="3000">
                <a:solidFill>
                  <a:srgbClr val="7B7B7B"/>
                </a:solidFill>
                <a:latin typeface="Arial"/>
                <a:ea typeface="Arial"/>
                <a:cs typeface="Arial"/>
                <a:sym typeface="Arial"/>
              </a:rPr>
              <a:t>La primera tabla en la instrucción es la tabla de la “izquierda”</a:t>
            </a:r>
            <a:endParaRPr sz="3000" u="sng">
              <a:solidFill>
                <a:srgbClr val="7B7B7B"/>
              </a:solidFill>
              <a:latin typeface="Arial"/>
              <a:ea typeface="Arial"/>
              <a:cs typeface="Arial"/>
              <a:sym typeface="Arial"/>
            </a:endParaRPr>
          </a:p>
        </p:txBody>
      </p:sp>
      <p:sp>
        <p:nvSpPr>
          <p:cNvPr id="1664" name="Google Shape;1664;p75"/>
          <p:cNvSpPr/>
          <p:nvPr/>
        </p:nvSpPr>
        <p:spPr>
          <a:xfrm>
            <a:off x="4529056" y="6306144"/>
            <a:ext cx="1918239" cy="704850"/>
          </a:xfrm>
          <a:custGeom>
            <a:rect b="b" l="l" r="r" t="t"/>
            <a:pathLst>
              <a:path extrusionOk="0" h="704850" w="1918239">
                <a:moveTo>
                  <a:pt x="0" y="352425"/>
                </a:moveTo>
                <a:cubicBezTo>
                  <a:pt x="-10327" y="151416"/>
                  <a:pt x="404507" y="9348"/>
                  <a:pt x="959120" y="0"/>
                </a:cubicBezTo>
                <a:cubicBezTo>
                  <a:pt x="1525667" y="7756"/>
                  <a:pt x="1878562" y="159048"/>
                  <a:pt x="1918240" y="352425"/>
                </a:cubicBezTo>
                <a:cubicBezTo>
                  <a:pt x="1846295" y="617322"/>
                  <a:pt x="1483354" y="735103"/>
                  <a:pt x="959120" y="704850"/>
                </a:cubicBezTo>
                <a:cubicBezTo>
                  <a:pt x="390882" y="683769"/>
                  <a:pt x="12170" y="552879"/>
                  <a:pt x="0" y="352425"/>
                </a:cubicBezTo>
                <a:close/>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65" name="Google Shape;1665;p75"/>
          <p:cNvGrpSpPr/>
          <p:nvPr/>
        </p:nvGrpSpPr>
        <p:grpSpPr>
          <a:xfrm rot="-866506">
            <a:off x="5292890" y="6872427"/>
            <a:ext cx="1023688" cy="1177972"/>
            <a:chOff x="4197877" y="10945504"/>
            <a:chExt cx="1029216" cy="1296538"/>
          </a:xfrm>
        </p:grpSpPr>
        <p:sp>
          <p:nvSpPr>
            <p:cNvPr id="1666" name="Google Shape;1666;p75"/>
            <p:cNvSpPr/>
            <p:nvPr/>
          </p:nvSpPr>
          <p:spPr>
            <a:xfrm>
              <a:off x="4225137" y="10945504"/>
              <a:ext cx="1001956" cy="1296538"/>
            </a:xfrm>
            <a:custGeom>
              <a:rect b="b" l="l" r="r" t="t"/>
              <a:pathLst>
                <a:path extrusionOk="0" h="1296538" w="1001956">
                  <a:moveTo>
                    <a:pt x="1001956" y="1296538"/>
                  </a:moveTo>
                  <a:cubicBezTo>
                    <a:pt x="630054" y="1227162"/>
                    <a:pt x="258152" y="1157786"/>
                    <a:pt x="101203" y="941696"/>
                  </a:cubicBezTo>
                  <a:cubicBezTo>
                    <a:pt x="-55746" y="725606"/>
                    <a:pt x="2257" y="362803"/>
                    <a:pt x="60260" y="0"/>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67" name="Google Shape;1667;p75"/>
            <p:cNvCxnSpPr>
              <a:stCxn id="1666" idx="2"/>
            </p:cNvCxnSpPr>
            <p:nvPr/>
          </p:nvCxnSpPr>
          <p:spPr>
            <a:xfrm rot="946031">
              <a:off x="4271050" y="10951154"/>
              <a:ext cx="52994" cy="116501"/>
            </a:xfrm>
            <a:prstGeom prst="straightConnector1">
              <a:avLst/>
            </a:prstGeom>
            <a:noFill/>
            <a:ln cap="flat" cmpd="sng" w="38100">
              <a:solidFill>
                <a:srgbClr val="FF2F92"/>
              </a:solidFill>
              <a:prstDash val="solid"/>
              <a:miter lim="800000"/>
              <a:headEnd len="sm" w="sm" type="none"/>
              <a:tailEnd len="sm" w="sm" type="none"/>
            </a:ln>
          </p:spPr>
        </p:cxnSp>
        <p:cxnSp>
          <p:nvCxnSpPr>
            <p:cNvPr id="1668" name="Google Shape;1668;p75"/>
            <p:cNvCxnSpPr/>
            <p:nvPr/>
          </p:nvCxnSpPr>
          <p:spPr>
            <a:xfrm flipH="1">
              <a:off x="4197877" y="10945504"/>
              <a:ext cx="88614" cy="127610"/>
            </a:xfrm>
            <a:prstGeom prst="straightConnector1">
              <a:avLst/>
            </a:prstGeom>
            <a:noFill/>
            <a:ln cap="flat" cmpd="sng" w="38100">
              <a:solidFill>
                <a:srgbClr val="FF2F92"/>
              </a:solidFill>
              <a:prstDash val="solid"/>
              <a:miter lim="800000"/>
              <a:headEnd len="sm" w="sm" type="none"/>
              <a:tailEnd len="sm" w="sm" type="none"/>
            </a:ln>
          </p:spPr>
        </p:cxnSp>
      </p:grpSp>
      <p:sp>
        <p:nvSpPr>
          <p:cNvPr id="1669" name="Google Shape;1669;p75"/>
          <p:cNvSpPr txBox="1"/>
          <p:nvPr/>
        </p:nvSpPr>
        <p:spPr>
          <a:xfrm>
            <a:off x="6447295" y="12030460"/>
            <a:ext cx="13051088" cy="66415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7B7B7B"/>
              </a:buClr>
              <a:buSzPts val="3000"/>
              <a:buFont typeface="Arial"/>
              <a:buNone/>
            </a:pPr>
            <a:r>
              <a:rPr lang="es-CO" sz="3000">
                <a:solidFill>
                  <a:srgbClr val="7B7B7B"/>
                </a:solidFill>
                <a:latin typeface="Arial"/>
                <a:ea typeface="Arial"/>
                <a:cs typeface="Arial"/>
                <a:sym typeface="Arial"/>
              </a:rPr>
              <a:t>El orden sí importa en los LEFT JOIN y RIGHT JOIN (no son simétricos)</a:t>
            </a:r>
            <a:endParaRPr sz="3000" u="sng">
              <a:solidFill>
                <a:srgbClr val="7B7B7B"/>
              </a:solidFill>
              <a:latin typeface="Arial"/>
              <a:ea typeface="Arial"/>
              <a:cs typeface="Arial"/>
              <a:sym typeface="Arial"/>
            </a:endParaRPr>
          </a:p>
        </p:txBody>
      </p:sp>
      <p:pic>
        <p:nvPicPr>
          <p:cNvPr id="1670" name="Google Shape;1670;p75"/>
          <p:cNvPicPr preferRelativeResize="0"/>
          <p:nvPr/>
        </p:nvPicPr>
        <p:blipFill rotWithShape="1">
          <a:blip r:embed="rId5">
            <a:alphaModFix/>
          </a:blip>
          <a:srcRect b="0" l="0" r="0" t="0"/>
          <a:stretch/>
        </p:blipFill>
        <p:spPr>
          <a:xfrm>
            <a:off x="5674963" y="12057739"/>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3"/>
                                        </p:tgtEl>
                                        <p:attrNameLst>
                                          <p:attrName>style.visibility</p:attrName>
                                        </p:attrNameLst>
                                      </p:cBhvr>
                                      <p:to>
                                        <p:strVal val="visible"/>
                                      </p:to>
                                    </p:set>
                                    <p:animEffect filter="fade" transition="in">
                                      <p:cBhvr>
                                        <p:cTn dur="500"/>
                                        <p:tgtEl>
                                          <p:spTgt spid="1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500"/>
                                        <p:tgtEl>
                                          <p:spTgt spid="1664"/>
                                        </p:tgtEl>
                                      </p:cBhvr>
                                    </p:animEffect>
                                  </p:childTnLst>
                                </p:cTn>
                              </p:par>
                              <p:par>
                                <p:cTn fill="hold" nodeType="with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500"/>
                                        <p:tgtEl>
                                          <p:spTgt spid="1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gtEl>
                                        <p:attrNameLst>
                                          <p:attrName>style.visibility</p:attrName>
                                        </p:attrNameLst>
                                      </p:cBhvr>
                                      <p:to>
                                        <p:strVal val="visible"/>
                                      </p:to>
                                    </p:set>
                                    <p:animEffect filter="fade" transition="in">
                                      <p:cBhvr>
                                        <p:cTn dur="500"/>
                                        <p:tgtEl>
                                          <p:spTgt spid="1669"/>
                                        </p:tgtEl>
                                      </p:cBhvr>
                                    </p:animEffect>
                                  </p:childTnLst>
                                </p:cTn>
                              </p:par>
                              <p:par>
                                <p:cTn fill="hold" nodeType="with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500"/>
                                        <p:tgtEl>
                                          <p:spTgt spid="1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4" name="Shape 1674"/>
        <p:cNvGrpSpPr/>
        <p:nvPr/>
      </p:nvGrpSpPr>
      <p:grpSpPr>
        <a:xfrm>
          <a:off x="0" y="0"/>
          <a:ext cx="0" cy="0"/>
          <a:chOff x="0" y="0"/>
          <a:chExt cx="0" cy="0"/>
        </a:xfrm>
      </p:grpSpPr>
      <p:sp>
        <p:nvSpPr>
          <p:cNvPr id="1675" name="Google Shape;1675;p76"/>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RIGHT (OUTER) JOIN</a:t>
            </a:r>
            <a:endParaRPr/>
          </a:p>
        </p:txBody>
      </p:sp>
      <p:sp>
        <p:nvSpPr>
          <p:cNvPr id="1676" name="Google Shape;1676;p76"/>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677" name="Google Shape;1677;p76"/>
          <p:cNvSpPr/>
          <p:nvPr/>
        </p:nvSpPr>
        <p:spPr>
          <a:xfrm>
            <a:off x="1050471" y="5453450"/>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678" name="Google Shape;1678;p76"/>
          <p:cNvSpPr/>
          <p:nvPr/>
        </p:nvSpPr>
        <p:spPr>
          <a:xfrm>
            <a:off x="4638857" y="5453449"/>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graphicFrame>
        <p:nvGraphicFramePr>
          <p:cNvPr id="1679" name="Google Shape;1679;p76"/>
          <p:cNvGraphicFramePr/>
          <p:nvPr/>
        </p:nvGraphicFramePr>
        <p:xfrm>
          <a:off x="13050582" y="5210769"/>
          <a:ext cx="3000000" cy="3000000"/>
        </p:xfrm>
        <a:graphic>
          <a:graphicData uri="http://schemas.openxmlformats.org/drawingml/2006/table">
            <a:tbl>
              <a:tblPr bandRow="1" firstRow="1">
                <a:noFill/>
                <a:tableStyleId>{F9AEA5AA-8D93-4CD1-B681-6B90EA84BE7F}</a:tableStyleId>
              </a:tblPr>
              <a:tblGrid>
                <a:gridCol w="2957375"/>
                <a:gridCol w="2957375"/>
                <a:gridCol w="2957375"/>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empleados</a:t>
                      </a:r>
                      <a:endParaRPr/>
                    </a:p>
                  </a:txBody>
                  <a:tcPr marT="45725" marB="45725" marR="91450" marL="91450"/>
                </a:tc>
                <a:tc hMerge="1"/>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a:t>
                      </a:r>
                      <a:endParaRPr/>
                    </a:p>
                  </a:txBody>
                  <a:tcPr marT="45725" marB="45725" marR="91450" marL="91450">
                    <a:solidFill>
                      <a:srgbClr val="FFF2CC"/>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departamento</a:t>
                      </a:r>
                      <a:endParaRPr/>
                    </a:p>
                  </a:txBody>
                  <a:tcPr marT="45725" marB="45725" marR="91450" marL="91450">
                    <a:solidFill>
                      <a:srgbClr val="FFF2CC"/>
                    </a:solidFill>
                  </a:tcPr>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Marketing</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2</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Andrés</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Finanzas</a:t>
                      </a:r>
                      <a:endParaRPr/>
                    </a:p>
                  </a:txBody>
                  <a:tcPr marT="45725" marB="45725" marR="91450" marL="91450"/>
                </a:tc>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Planeación</a:t>
                      </a:r>
                      <a:endParaRPr/>
                    </a:p>
                  </a:txBody>
                  <a:tcPr marT="45725" marB="45725" marR="91450" marL="91450"/>
                </a:tc>
              </a:tr>
            </a:tbl>
          </a:graphicData>
        </a:graphic>
      </p:graphicFrame>
      <p:graphicFrame>
        <p:nvGraphicFramePr>
          <p:cNvPr id="1680" name="Google Shape;1680;p76"/>
          <p:cNvGraphicFramePr/>
          <p:nvPr/>
        </p:nvGraphicFramePr>
        <p:xfrm>
          <a:off x="11915871" y="8843202"/>
          <a:ext cx="3000000" cy="3000000"/>
        </p:xfrm>
        <a:graphic>
          <a:graphicData uri="http://schemas.openxmlformats.org/drawingml/2006/table">
            <a:tbl>
              <a:tblPr bandRow="1" firstRow="1">
                <a:noFill/>
                <a:tableStyleId>{BB66A955-46D2-4335-B11F-5F9803E20092}</a:tableStyleId>
              </a:tblPr>
              <a:tblGrid>
                <a:gridCol w="3091550"/>
                <a:gridCol w="4336150"/>
                <a:gridCol w="3713850"/>
              </a:tblGrid>
              <a:tr h="370850">
                <a:tc gridSpan="3">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proyectos</a:t>
                      </a:r>
                      <a:endParaRPr/>
                    </a:p>
                  </a:txBody>
                  <a:tcPr marT="45725" marB="45725" marR="91450" marL="91450"/>
                </a:tc>
                <a:tc hMerge="1"/>
                <a:tc hMerge="1"/>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id_proyecto</a:t>
                      </a:r>
                      <a:endParaRPr b="0"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id_empleado</a:t>
                      </a:r>
                      <a:endParaRPr b="1" sz="3200" u="none" cap="none" strike="noStrike">
                        <a:latin typeface="Roboto"/>
                        <a:ea typeface="Roboto"/>
                        <a:cs typeface="Roboto"/>
                        <a:sym typeface="Roboto"/>
                      </a:endParaRPr>
                    </a:p>
                  </a:txBody>
                  <a:tcPr marT="45725" marB="45725" marR="91450" marL="91450">
                    <a:solidFill>
                      <a:srgbClr val="FBE4D4"/>
                    </a:solidFill>
                  </a:tcPr>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Nombre_proyecto</a:t>
                      </a:r>
                      <a:endParaRPr sz="3200" u="none" cap="none" strike="noStrike">
                        <a:latin typeface="Roboto"/>
                        <a:ea typeface="Roboto"/>
                        <a:cs typeface="Roboto"/>
                        <a:sym typeface="Roboto"/>
                      </a:endParaRPr>
                    </a:p>
                  </a:txBody>
                  <a:tcPr marT="45725" marB="45725" marR="91450" marL="91450">
                    <a:solidFill>
                      <a:srgbClr val="FBE4D4"/>
                    </a:solidFill>
                  </a:tcPr>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101</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3</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102</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5</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App móvil</a:t>
                      </a:r>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103</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1</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bl>
          </a:graphicData>
        </a:graphic>
      </p:graphicFrame>
      <p:sp>
        <p:nvSpPr>
          <p:cNvPr id="1681" name="Google Shape;1681;p76"/>
          <p:cNvSpPr txBox="1"/>
          <p:nvPr/>
        </p:nvSpPr>
        <p:spPr>
          <a:xfrm>
            <a:off x="1050470" y="3225482"/>
            <a:ext cx="21678901" cy="93785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i="1" lang="es-CO" sz="3600">
                <a:solidFill>
                  <a:schemeClr val="dk1"/>
                </a:solidFill>
                <a:latin typeface="Lato"/>
                <a:ea typeface="Lato"/>
                <a:cs typeface="Lato"/>
                <a:sym typeface="Lato"/>
              </a:rPr>
              <a:t>¿Qué proyectos están registrados y quiénes —si hay alguien— los están ejecutando?</a:t>
            </a:r>
            <a:endParaRPr sz="3600">
              <a:solidFill>
                <a:schemeClr val="dk1"/>
              </a:solidFill>
              <a:latin typeface="Lato"/>
              <a:ea typeface="Lato"/>
              <a:cs typeface="Lato"/>
              <a:sym typeface="Lato"/>
            </a:endParaRPr>
          </a:p>
        </p:txBody>
      </p:sp>
      <p:sp>
        <p:nvSpPr>
          <p:cNvPr id="1682" name="Google Shape;1682;p76"/>
          <p:cNvSpPr/>
          <p:nvPr/>
        </p:nvSpPr>
        <p:spPr>
          <a:xfrm>
            <a:off x="4638857" y="5453449"/>
            <a:ext cx="5846895" cy="5846895"/>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resultado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1000"/>
                                        <p:tgtEl>
                                          <p:spTgt spid="1677"/>
                                        </p:tgtEl>
                                      </p:cBhvr>
                                    </p:animEffect>
                                  </p:childTnLst>
                                </p:cTn>
                              </p:par>
                              <p:par>
                                <p:cTn fill="hold" nodeType="with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1000"/>
                                        <p:tgtEl>
                                          <p:spTgt spid="1678"/>
                                        </p:tgtEl>
                                      </p:cBhvr>
                                    </p:animEffect>
                                  </p:childTnLst>
                                </p:cTn>
                              </p:par>
                              <p:par>
                                <p:cTn fill="hold" nodeType="with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000"/>
                                        <p:tgtEl>
                                          <p:spTgt spid="1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6" name="Shape 1686"/>
        <p:cNvGrpSpPr/>
        <p:nvPr/>
      </p:nvGrpSpPr>
      <p:grpSpPr>
        <a:xfrm>
          <a:off x="0" y="0"/>
          <a:ext cx="0" cy="0"/>
          <a:chOff x="0" y="0"/>
          <a:chExt cx="0" cy="0"/>
        </a:xfrm>
      </p:grpSpPr>
      <p:sp>
        <p:nvSpPr>
          <p:cNvPr id="1687" name="Google Shape;1687;p77"/>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RIGHT (OUTER) JOIN</a:t>
            </a:r>
            <a:endParaRPr/>
          </a:p>
        </p:txBody>
      </p:sp>
      <p:sp>
        <p:nvSpPr>
          <p:cNvPr id="1688" name="Google Shape;1688;p77"/>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689" name="Google Shape;1689;p77"/>
          <p:cNvSpPr/>
          <p:nvPr/>
        </p:nvSpPr>
        <p:spPr>
          <a:xfrm>
            <a:off x="1050471" y="5453450"/>
            <a:ext cx="5846895" cy="5846895"/>
          </a:xfrm>
          <a:prstGeom prst="ellipse">
            <a:avLst/>
          </a:prstGeom>
          <a:solidFill>
            <a:srgbClr val="FFC000">
              <a:alpha val="63921"/>
            </a:srgb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Lato"/>
                <a:ea typeface="Lato"/>
                <a:cs typeface="Lato"/>
                <a:sym typeface="Lato"/>
              </a:rPr>
              <a:t>empleados</a:t>
            </a:r>
            <a:endParaRPr/>
          </a:p>
        </p:txBody>
      </p:sp>
      <p:sp>
        <p:nvSpPr>
          <p:cNvPr id="1690" name="Google Shape;1690;p77"/>
          <p:cNvSpPr/>
          <p:nvPr/>
        </p:nvSpPr>
        <p:spPr>
          <a:xfrm>
            <a:off x="4638857" y="5453449"/>
            <a:ext cx="5846895" cy="5846895"/>
          </a:xfrm>
          <a:prstGeom prst="ellipse">
            <a:avLst/>
          </a:prstGeom>
          <a:solidFill>
            <a:srgbClr val="ED7D31">
              <a:alpha val="61960"/>
            </a:srgbClr>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proyectos</a:t>
            </a:r>
            <a:endParaRPr/>
          </a:p>
        </p:txBody>
      </p:sp>
      <p:sp>
        <p:nvSpPr>
          <p:cNvPr id="1691" name="Google Shape;1691;p77"/>
          <p:cNvSpPr txBox="1"/>
          <p:nvPr/>
        </p:nvSpPr>
        <p:spPr>
          <a:xfrm>
            <a:off x="1050470" y="3225482"/>
            <a:ext cx="21678901" cy="93785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i="1" lang="es-CO" sz="3600">
                <a:solidFill>
                  <a:schemeClr val="dk1"/>
                </a:solidFill>
                <a:latin typeface="Lato"/>
                <a:ea typeface="Lato"/>
                <a:cs typeface="Lato"/>
                <a:sym typeface="Lato"/>
              </a:rPr>
              <a:t>¿Qué proyectos están registrados y quiénes —si hay alguien— los están ejecutando?</a:t>
            </a:r>
            <a:endParaRPr sz="3600">
              <a:solidFill>
                <a:schemeClr val="dk1"/>
              </a:solidFill>
              <a:latin typeface="Lato"/>
              <a:ea typeface="Lato"/>
              <a:cs typeface="Lato"/>
              <a:sym typeface="Lato"/>
            </a:endParaRPr>
          </a:p>
        </p:txBody>
      </p:sp>
      <p:graphicFrame>
        <p:nvGraphicFramePr>
          <p:cNvPr id="1692" name="Google Shape;1692;p77"/>
          <p:cNvGraphicFramePr/>
          <p:nvPr/>
        </p:nvGraphicFramePr>
        <p:xfrm>
          <a:off x="12364294" y="6172065"/>
          <a:ext cx="3000000" cy="3000000"/>
        </p:xfrm>
        <a:graphic>
          <a:graphicData uri="http://schemas.openxmlformats.org/drawingml/2006/table">
            <a:tbl>
              <a:tblPr bandRow="1" firstRow="1">
                <a:noFill/>
                <a:tableStyleId>{AEACD71F-C193-41F4-B763-BAA4B7488520}</a:tableStyleId>
              </a:tblPr>
              <a:tblGrid>
                <a:gridCol w="4397850"/>
                <a:gridCol w="5283100"/>
              </a:tblGrid>
              <a:tr h="370850">
                <a:tc gridSpan="2">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nombre_proyecto</a:t>
                      </a:r>
                      <a:endParaRPr b="1" sz="3200" u="none" cap="none" strike="noStrike">
                        <a:latin typeface="Roboto"/>
                        <a:ea typeface="Roboto"/>
                        <a:cs typeface="Roboto"/>
                        <a:sym typeface="Roboto"/>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r h="370850">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App móvil</a:t>
                      </a:r>
                      <a:endParaRPr sz="3200" u="none" cap="none" strike="noStrike">
                        <a:solidFill>
                          <a:srgbClr val="D8D8D8"/>
                        </a:solidFill>
                        <a:latin typeface="Consolas"/>
                        <a:ea typeface="Consolas"/>
                        <a:cs typeface="Consolas"/>
                        <a:sym typeface="Consolas"/>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bl>
          </a:graphicData>
        </a:graphic>
      </p:graphicFrame>
      <p:sp>
        <p:nvSpPr>
          <p:cNvPr id="1693" name="Google Shape;1693;p77"/>
          <p:cNvSpPr/>
          <p:nvPr/>
        </p:nvSpPr>
        <p:spPr>
          <a:xfrm>
            <a:off x="4638857" y="5453449"/>
            <a:ext cx="5846895" cy="5846895"/>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s-CO" sz="2800">
                <a:solidFill>
                  <a:srgbClr val="000000"/>
                </a:solidFill>
                <a:latin typeface="Lato"/>
                <a:ea typeface="Lato"/>
                <a:cs typeface="Lato"/>
                <a:sym typeface="Lato"/>
              </a:rPr>
              <a:t>resultado</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7" name="Shape 1697"/>
        <p:cNvGrpSpPr/>
        <p:nvPr/>
      </p:nvGrpSpPr>
      <p:grpSpPr>
        <a:xfrm>
          <a:off x="0" y="0"/>
          <a:ext cx="0" cy="0"/>
          <a:chOff x="0" y="0"/>
          <a:chExt cx="0" cy="0"/>
        </a:xfrm>
      </p:grpSpPr>
      <p:graphicFrame>
        <p:nvGraphicFramePr>
          <p:cNvPr id="1698" name="Google Shape;1698;p78"/>
          <p:cNvGraphicFramePr/>
          <p:nvPr/>
        </p:nvGraphicFramePr>
        <p:xfrm>
          <a:off x="7333805" y="8620797"/>
          <a:ext cx="3000000" cy="3000000"/>
        </p:xfrm>
        <a:graphic>
          <a:graphicData uri="http://schemas.openxmlformats.org/drawingml/2006/table">
            <a:tbl>
              <a:tblPr bandRow="1" firstRow="1">
                <a:noFill/>
                <a:tableStyleId>{AEACD71F-C193-41F4-B763-BAA4B7488520}</a:tableStyleId>
              </a:tblPr>
              <a:tblGrid>
                <a:gridCol w="4397850"/>
                <a:gridCol w="5283100"/>
              </a:tblGrid>
              <a:tr h="370850">
                <a:tc gridSpan="2">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resultado</a:t>
                      </a:r>
                      <a:endParaRPr/>
                    </a:p>
                  </a:txBody>
                  <a:tcPr marT="45725" marB="45725" marR="91450" marL="91450"/>
                </a:tc>
                <a:tc hMerge="1"/>
              </a:tr>
              <a:tr h="370850">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a:t>
                      </a:r>
                      <a:endParaRPr/>
                    </a:p>
                  </a:txBody>
                  <a:tcPr marT="45725" marB="45725" marR="91450" marL="91450"/>
                </a:tc>
                <a:tc>
                  <a:txBody>
                    <a:bodyPr/>
                    <a:lstStyle/>
                    <a:p>
                      <a:pPr indent="0" lvl="0" marL="0" marR="0" rtl="0" algn="ctr">
                        <a:spcBef>
                          <a:spcPts val="0"/>
                        </a:spcBef>
                        <a:spcAft>
                          <a:spcPts val="0"/>
                        </a:spcAft>
                        <a:buNone/>
                      </a:pPr>
                      <a:r>
                        <a:rPr b="1" lang="es-CO" sz="3200" u="none" cap="none" strike="noStrike">
                          <a:latin typeface="Roboto"/>
                          <a:ea typeface="Roboto"/>
                          <a:cs typeface="Roboto"/>
                          <a:sym typeface="Roboto"/>
                        </a:rPr>
                        <a:t>nombre_proyecto</a:t>
                      </a:r>
                      <a:endParaRPr b="1" sz="3200" u="none" cap="none" strike="noStrike">
                        <a:latin typeface="Roboto"/>
                        <a:ea typeface="Roboto"/>
                        <a:cs typeface="Roboto"/>
                        <a:sym typeface="Roboto"/>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Laura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Campaña redes</a:t>
                      </a:r>
                      <a:endParaRPr/>
                    </a:p>
                  </a:txBody>
                  <a:tcPr marT="45725" marB="45725" marR="91450" marL="91450"/>
                </a:tc>
              </a:tr>
              <a:tr h="370850">
                <a:tc>
                  <a:txBody>
                    <a:bodyPr/>
                    <a:lstStyle/>
                    <a:p>
                      <a:pPr indent="0" lvl="0" marL="0" marR="0" rtl="0" algn="ctr">
                        <a:spcBef>
                          <a:spcPts val="0"/>
                        </a:spcBef>
                        <a:spcAft>
                          <a:spcPts val="0"/>
                        </a:spcAft>
                        <a:buNone/>
                      </a:pPr>
                      <a:r>
                        <a:rPr lang="es-CO" sz="3200" u="none" cap="none" strike="noStrike">
                          <a:solidFill>
                            <a:srgbClr val="D8D8D8"/>
                          </a:solidFill>
                          <a:latin typeface="Consolas"/>
                          <a:ea typeface="Consolas"/>
                          <a:cs typeface="Consolas"/>
                          <a:sym typeface="Consolas"/>
                        </a:rPr>
                        <a:t>NULL</a:t>
                      </a:r>
                      <a:endParaRPr/>
                    </a:p>
                  </a:txBody>
                  <a:tcPr marT="45725" marB="45725" marR="91450" marL="91450"/>
                </a:tc>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App móvil</a:t>
                      </a:r>
                      <a:endParaRPr sz="3200" u="none" cap="none" strike="noStrike">
                        <a:solidFill>
                          <a:srgbClr val="D8D8D8"/>
                        </a:solidFill>
                        <a:latin typeface="Consolas"/>
                        <a:ea typeface="Consolas"/>
                        <a:cs typeface="Consolas"/>
                        <a:sym typeface="Consolas"/>
                      </a:endParaRPr>
                    </a:p>
                  </a:txBody>
                  <a:tcPr marT="45725" marB="45725" marR="91450" marL="91450"/>
                </a:tc>
              </a:tr>
              <a:tr h="370850">
                <a:tc>
                  <a:txBody>
                    <a:bodyPr/>
                    <a:lstStyle/>
                    <a:p>
                      <a:pPr indent="0" lvl="0" marL="0" marR="0" rtl="0" algn="ctr">
                        <a:spcBef>
                          <a:spcPts val="0"/>
                        </a:spcBef>
                        <a:spcAft>
                          <a:spcPts val="0"/>
                        </a:spcAft>
                        <a:buNone/>
                      </a:pPr>
                      <a:r>
                        <a:rPr b="0" lang="es-CO" sz="3200" u="none" cap="none" strike="noStrike">
                          <a:latin typeface="Roboto"/>
                          <a:ea typeface="Roboto"/>
                          <a:cs typeface="Roboto"/>
                          <a:sym typeface="Roboto"/>
                        </a:rPr>
                        <a:t>Camila</a:t>
                      </a:r>
                      <a:endParaRPr/>
                    </a:p>
                  </a:txBody>
                  <a:tcPr marT="45725" marB="45725" marR="91450" marL="91450"/>
                </a:tc>
                <a:tc>
                  <a:txBody>
                    <a:bodyPr/>
                    <a:lstStyle/>
                    <a:p>
                      <a:pPr indent="0" lvl="0" marL="0" marR="0" rtl="0" algn="ctr">
                        <a:spcBef>
                          <a:spcPts val="0"/>
                        </a:spcBef>
                        <a:spcAft>
                          <a:spcPts val="0"/>
                        </a:spcAft>
                        <a:buNone/>
                      </a:pPr>
                      <a:r>
                        <a:rPr lang="es-CO" sz="3200" u="none" cap="none" strike="noStrike">
                          <a:latin typeface="Roboto"/>
                          <a:ea typeface="Roboto"/>
                          <a:cs typeface="Roboto"/>
                          <a:sym typeface="Roboto"/>
                        </a:rPr>
                        <a:t>Sistema de control</a:t>
                      </a:r>
                      <a:endParaRPr/>
                    </a:p>
                  </a:txBody>
                  <a:tcPr marT="45725" marB="45725" marR="91450" marL="91450"/>
                </a:tc>
              </a:tr>
            </a:tbl>
          </a:graphicData>
        </a:graphic>
      </p:graphicFrame>
      <p:sp>
        <p:nvSpPr>
          <p:cNvPr id="1699" name="Google Shape;1699;p78"/>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700" name="Google Shape;1700;p78"/>
          <p:cNvSpPr txBox="1"/>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8800"/>
              <a:buFont typeface="Roboto"/>
              <a:buNone/>
            </a:pPr>
            <a:r>
              <a:rPr lang="es-CO" sz="8800">
                <a:solidFill>
                  <a:schemeClr val="dk1"/>
                </a:solidFill>
                <a:latin typeface="Roboto"/>
                <a:ea typeface="Roboto"/>
                <a:cs typeface="Roboto"/>
                <a:sym typeface="Roboto"/>
              </a:rPr>
              <a:t>RIGHT (OUTER) JOIN</a:t>
            </a:r>
            <a:endParaRPr/>
          </a:p>
        </p:txBody>
      </p:sp>
      <p:pic>
        <p:nvPicPr>
          <p:cNvPr id="1701" name="Google Shape;1701;p78"/>
          <p:cNvPicPr preferRelativeResize="0"/>
          <p:nvPr/>
        </p:nvPicPr>
        <p:blipFill rotWithShape="1">
          <a:blip r:embed="rId4">
            <a:alphaModFix/>
          </a:blip>
          <a:srcRect b="20617" l="4842" r="4841" t="21953"/>
          <a:stretch/>
        </p:blipFill>
        <p:spPr>
          <a:xfrm>
            <a:off x="3352603" y="4911629"/>
            <a:ext cx="17678794" cy="2658298"/>
          </a:xfrm>
          <a:prstGeom prst="rect">
            <a:avLst/>
          </a:prstGeom>
          <a:noFill/>
          <a:ln>
            <a:noFill/>
          </a:ln>
        </p:spPr>
      </p:pic>
      <p:sp>
        <p:nvSpPr>
          <p:cNvPr id="1702" name="Google Shape;1702;p78"/>
          <p:cNvSpPr txBox="1"/>
          <p:nvPr/>
        </p:nvSpPr>
        <p:spPr>
          <a:xfrm>
            <a:off x="1050470" y="3225482"/>
            <a:ext cx="21678901" cy="93785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i="1" lang="es-CO" sz="3600">
                <a:solidFill>
                  <a:schemeClr val="dk1"/>
                </a:solidFill>
                <a:latin typeface="Lato"/>
                <a:ea typeface="Lato"/>
                <a:cs typeface="Lato"/>
                <a:sym typeface="Lato"/>
              </a:rPr>
              <a:t>¿Qué proyectos están registrados y quiénes —si hay alguien— los están ejecutando?</a:t>
            </a:r>
            <a:endParaRPr sz="3600">
              <a:solidFill>
                <a:schemeClr val="dk1"/>
              </a:solidFill>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6" name="Shape 1706"/>
        <p:cNvGrpSpPr/>
        <p:nvPr/>
      </p:nvGrpSpPr>
      <p:grpSpPr>
        <a:xfrm>
          <a:off x="0" y="0"/>
          <a:ext cx="0" cy="0"/>
          <a:chOff x="0" y="0"/>
          <a:chExt cx="0" cy="0"/>
        </a:xfrm>
      </p:grpSpPr>
      <p:sp>
        <p:nvSpPr>
          <p:cNvPr id="1707" name="Google Shape;1707;p79"/>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708" name="Google Shape;1708;p79"/>
          <p:cNvSpPr txBox="1"/>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8800"/>
              <a:buFont typeface="Roboto"/>
              <a:buNone/>
            </a:pPr>
            <a:r>
              <a:rPr lang="es-CO" sz="8800">
                <a:solidFill>
                  <a:schemeClr val="dk1"/>
                </a:solidFill>
                <a:latin typeface="Roboto"/>
                <a:ea typeface="Roboto"/>
                <a:cs typeface="Roboto"/>
                <a:sym typeface="Roboto"/>
              </a:rPr>
              <a:t>NOTA IMPORTANTE</a:t>
            </a:r>
            <a:endParaRPr/>
          </a:p>
        </p:txBody>
      </p:sp>
      <p:pic>
        <p:nvPicPr>
          <p:cNvPr id="1709" name="Google Shape;1709;p79"/>
          <p:cNvPicPr preferRelativeResize="0"/>
          <p:nvPr/>
        </p:nvPicPr>
        <p:blipFill rotWithShape="1">
          <a:blip r:embed="rId4">
            <a:alphaModFix/>
          </a:blip>
          <a:srcRect b="19179" l="7808" r="7828" t="19461"/>
          <a:stretch/>
        </p:blipFill>
        <p:spPr>
          <a:xfrm>
            <a:off x="2557995" y="4080160"/>
            <a:ext cx="8837449" cy="2658298"/>
          </a:xfrm>
          <a:prstGeom prst="rect">
            <a:avLst/>
          </a:prstGeom>
          <a:noFill/>
          <a:ln>
            <a:noFill/>
          </a:ln>
        </p:spPr>
      </p:pic>
      <p:sp>
        <p:nvSpPr>
          <p:cNvPr id="1710" name="Google Shape;1710;p79"/>
          <p:cNvSpPr txBox="1"/>
          <p:nvPr/>
        </p:nvSpPr>
        <p:spPr>
          <a:xfrm>
            <a:off x="3553301" y="10936709"/>
            <a:ext cx="7842142" cy="66415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7B7B7B"/>
              </a:buClr>
              <a:buSzPts val="3000"/>
              <a:buFont typeface="Arial"/>
              <a:buNone/>
            </a:pPr>
            <a:r>
              <a:rPr lang="es-CO" sz="3000">
                <a:solidFill>
                  <a:srgbClr val="7B7B7B"/>
                </a:solidFill>
                <a:latin typeface="Arial"/>
                <a:ea typeface="Arial"/>
                <a:cs typeface="Arial"/>
                <a:sym typeface="Arial"/>
              </a:rPr>
              <a:t>Lo único que cambia es el </a:t>
            </a:r>
            <a:r>
              <a:rPr b="1" lang="es-CO" sz="3000" u="sng">
                <a:solidFill>
                  <a:srgbClr val="7B7B7B"/>
                </a:solidFill>
                <a:latin typeface="Arial"/>
                <a:ea typeface="Arial"/>
                <a:cs typeface="Arial"/>
                <a:sym typeface="Arial"/>
              </a:rPr>
              <a:t>orden</a:t>
            </a:r>
            <a:r>
              <a:rPr lang="es-CO" sz="3000">
                <a:solidFill>
                  <a:srgbClr val="7B7B7B"/>
                </a:solidFill>
                <a:latin typeface="Arial"/>
                <a:ea typeface="Arial"/>
                <a:cs typeface="Arial"/>
                <a:sym typeface="Arial"/>
              </a:rPr>
              <a:t> de las tablas.</a:t>
            </a:r>
            <a:endParaRPr sz="3000" u="sng">
              <a:solidFill>
                <a:srgbClr val="7B7B7B"/>
              </a:solidFill>
              <a:latin typeface="Arial"/>
              <a:ea typeface="Arial"/>
              <a:cs typeface="Arial"/>
              <a:sym typeface="Arial"/>
            </a:endParaRPr>
          </a:p>
        </p:txBody>
      </p:sp>
      <p:pic>
        <p:nvPicPr>
          <p:cNvPr id="1711" name="Google Shape;1711;p79"/>
          <p:cNvPicPr preferRelativeResize="0"/>
          <p:nvPr/>
        </p:nvPicPr>
        <p:blipFill rotWithShape="1">
          <a:blip r:embed="rId5">
            <a:alphaModFix/>
          </a:blip>
          <a:srcRect b="0" l="0" r="0" t="0"/>
          <a:stretch/>
        </p:blipFill>
        <p:spPr>
          <a:xfrm>
            <a:off x="2780969" y="10963988"/>
            <a:ext cx="609600" cy="609600"/>
          </a:xfrm>
          <a:prstGeom prst="rect">
            <a:avLst/>
          </a:prstGeom>
          <a:noFill/>
          <a:ln>
            <a:noFill/>
          </a:ln>
        </p:spPr>
      </p:pic>
      <p:sp>
        <p:nvSpPr>
          <p:cNvPr id="1712" name="Google Shape;1712;p79"/>
          <p:cNvSpPr txBox="1"/>
          <p:nvPr/>
        </p:nvSpPr>
        <p:spPr>
          <a:xfrm>
            <a:off x="2557996" y="3225482"/>
            <a:ext cx="8837448" cy="93785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i="1" lang="es-CO" sz="3600">
                <a:solidFill>
                  <a:schemeClr val="dk1"/>
                </a:solidFill>
                <a:latin typeface="Lato"/>
                <a:ea typeface="Lato"/>
                <a:cs typeface="Lato"/>
                <a:sym typeface="Lato"/>
              </a:rPr>
              <a:t>Esta instrucción</a:t>
            </a:r>
            <a:endParaRPr sz="3600">
              <a:solidFill>
                <a:schemeClr val="dk1"/>
              </a:solidFill>
              <a:latin typeface="Lato"/>
              <a:ea typeface="Lato"/>
              <a:cs typeface="Lato"/>
              <a:sym typeface="Lato"/>
            </a:endParaRPr>
          </a:p>
        </p:txBody>
      </p:sp>
      <p:sp>
        <p:nvSpPr>
          <p:cNvPr id="1713" name="Google Shape;1713;p79"/>
          <p:cNvSpPr txBox="1"/>
          <p:nvPr/>
        </p:nvSpPr>
        <p:spPr>
          <a:xfrm>
            <a:off x="2557996" y="7244850"/>
            <a:ext cx="8837448" cy="93785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Arial"/>
              <a:buNone/>
            </a:pPr>
            <a:r>
              <a:rPr i="1" lang="es-CO" sz="3600">
                <a:solidFill>
                  <a:schemeClr val="dk1"/>
                </a:solidFill>
                <a:latin typeface="Lato"/>
                <a:ea typeface="Lato"/>
                <a:cs typeface="Lato"/>
                <a:sym typeface="Lato"/>
              </a:rPr>
              <a:t>Es equivalente a </a:t>
            </a:r>
            <a:endParaRPr sz="3600">
              <a:solidFill>
                <a:schemeClr val="dk1"/>
              </a:solidFill>
              <a:latin typeface="Lato"/>
              <a:ea typeface="Lato"/>
              <a:cs typeface="Lato"/>
              <a:sym typeface="Lato"/>
            </a:endParaRPr>
          </a:p>
        </p:txBody>
      </p:sp>
      <p:pic>
        <p:nvPicPr>
          <p:cNvPr id="1714" name="Google Shape;1714;p79"/>
          <p:cNvPicPr preferRelativeResize="0"/>
          <p:nvPr/>
        </p:nvPicPr>
        <p:blipFill rotWithShape="1">
          <a:blip r:embed="rId6">
            <a:alphaModFix/>
          </a:blip>
          <a:srcRect b="18498" l="7807" r="7840" t="19472"/>
          <a:stretch/>
        </p:blipFill>
        <p:spPr>
          <a:xfrm>
            <a:off x="2557994" y="7911082"/>
            <a:ext cx="8837449" cy="2658298"/>
          </a:xfrm>
          <a:prstGeom prst="rect">
            <a:avLst/>
          </a:prstGeom>
          <a:noFill/>
          <a:ln>
            <a:noFill/>
          </a:ln>
        </p:spPr>
      </p:pic>
      <p:sp>
        <p:nvSpPr>
          <p:cNvPr id="1715" name="Google Shape;1715;p79"/>
          <p:cNvSpPr txBox="1"/>
          <p:nvPr/>
        </p:nvSpPr>
        <p:spPr>
          <a:xfrm>
            <a:off x="13218246" y="5956497"/>
            <a:ext cx="8837448" cy="3357081"/>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3600"/>
              <a:buFont typeface="Arial"/>
              <a:buNone/>
            </a:pPr>
            <a:r>
              <a:rPr lang="es-CO" sz="3600">
                <a:solidFill>
                  <a:schemeClr val="dk1"/>
                </a:solidFill>
                <a:latin typeface="Lato"/>
                <a:ea typeface="Lato"/>
                <a:cs typeface="Lato"/>
                <a:sym typeface="Lato"/>
              </a:rPr>
              <a:t>El LEFT JOIN se utiliza cuando queremos </a:t>
            </a:r>
            <a:r>
              <a:rPr b="1" lang="es-CO" sz="3600">
                <a:solidFill>
                  <a:schemeClr val="dk1"/>
                </a:solidFill>
                <a:latin typeface="Lato"/>
                <a:ea typeface="Lato"/>
                <a:cs typeface="Lato"/>
                <a:sym typeface="Lato"/>
              </a:rPr>
              <a:t>preservar todos los registros de la primera tabla mencionada</a:t>
            </a:r>
            <a:r>
              <a:rPr lang="es-CO" sz="3600">
                <a:solidFill>
                  <a:schemeClr val="dk1"/>
                </a:solidFill>
                <a:latin typeface="Lato"/>
                <a:ea typeface="Lato"/>
                <a:cs typeface="Lato"/>
                <a:sym typeface="Lato"/>
              </a:rPr>
              <a:t> (la “izquierda”), mientras que el RIGHT JOIN preserva los de la segunda (la “derecha”).</a:t>
            </a:r>
            <a:endParaRPr/>
          </a:p>
          <a:p>
            <a:pPr indent="0" lvl="0" marL="0" marR="0" rtl="0" algn="l">
              <a:lnSpc>
                <a:spcPct val="90000"/>
              </a:lnSpc>
              <a:spcBef>
                <a:spcPts val="2000"/>
              </a:spcBef>
              <a:spcAft>
                <a:spcPts val="0"/>
              </a:spcAft>
              <a:buClr>
                <a:schemeClr val="dk1"/>
              </a:buClr>
              <a:buSzPts val="3600"/>
              <a:buFont typeface="Arial"/>
              <a:buNone/>
            </a:pPr>
            <a:r>
              <a:t/>
            </a:r>
            <a:endParaRPr sz="3600">
              <a:solidFill>
                <a:schemeClr val="dk1"/>
              </a:solidFill>
              <a:latin typeface="Lato"/>
              <a:ea typeface="Lato"/>
              <a:cs typeface="Lato"/>
              <a:sym typeface="Lato"/>
            </a:endParaRPr>
          </a:p>
        </p:txBody>
      </p:sp>
      <p:sp>
        <p:nvSpPr>
          <p:cNvPr id="1716" name="Google Shape;1716;p79"/>
          <p:cNvSpPr/>
          <p:nvPr/>
        </p:nvSpPr>
        <p:spPr>
          <a:xfrm>
            <a:off x="11808237" y="3481555"/>
            <a:ext cx="767526" cy="8375385"/>
          </a:xfrm>
          <a:custGeom>
            <a:rect b="b" l="l" r="r" t="t"/>
            <a:pathLst>
              <a:path extrusionOk="0" h="8375385" w="767526">
                <a:moveTo>
                  <a:pt x="0" y="0"/>
                </a:moveTo>
                <a:cubicBezTo>
                  <a:pt x="157132" y="2345"/>
                  <a:pt x="428117" y="378753"/>
                  <a:pt x="383763" y="748568"/>
                </a:cubicBezTo>
                <a:cubicBezTo>
                  <a:pt x="354365" y="918257"/>
                  <a:pt x="354463" y="1088993"/>
                  <a:pt x="383763" y="1367396"/>
                </a:cubicBezTo>
                <a:cubicBezTo>
                  <a:pt x="413063" y="1645799"/>
                  <a:pt x="377265" y="1702854"/>
                  <a:pt x="383763" y="1959318"/>
                </a:cubicBezTo>
                <a:cubicBezTo>
                  <a:pt x="390261" y="2215782"/>
                  <a:pt x="365265" y="2414044"/>
                  <a:pt x="383763" y="2631957"/>
                </a:cubicBezTo>
                <a:cubicBezTo>
                  <a:pt x="402261" y="2849870"/>
                  <a:pt x="387288" y="3074294"/>
                  <a:pt x="383763" y="3439124"/>
                </a:cubicBezTo>
                <a:cubicBezTo>
                  <a:pt x="409867" y="3898204"/>
                  <a:pt x="559117" y="4220174"/>
                  <a:pt x="767526" y="4187692"/>
                </a:cubicBezTo>
                <a:cubicBezTo>
                  <a:pt x="547320" y="4215091"/>
                  <a:pt x="406698" y="4492336"/>
                  <a:pt x="383763" y="4936260"/>
                </a:cubicBezTo>
                <a:cubicBezTo>
                  <a:pt x="407700" y="5221441"/>
                  <a:pt x="396149" y="5394313"/>
                  <a:pt x="383763" y="5555088"/>
                </a:cubicBezTo>
                <a:cubicBezTo>
                  <a:pt x="371377" y="5715863"/>
                  <a:pt x="364688" y="5957766"/>
                  <a:pt x="383763" y="6227727"/>
                </a:cubicBezTo>
                <a:cubicBezTo>
                  <a:pt x="402838" y="6497688"/>
                  <a:pt x="414583" y="6719433"/>
                  <a:pt x="383763" y="6954178"/>
                </a:cubicBezTo>
                <a:cubicBezTo>
                  <a:pt x="352943" y="7188923"/>
                  <a:pt x="395612" y="7479920"/>
                  <a:pt x="383763" y="7626817"/>
                </a:cubicBezTo>
                <a:cubicBezTo>
                  <a:pt x="339290" y="8017936"/>
                  <a:pt x="250179" y="8344216"/>
                  <a:pt x="0" y="8375385"/>
                </a:cubicBezTo>
                <a:cubicBezTo>
                  <a:pt x="-27904" y="8194389"/>
                  <a:pt x="-11462" y="8021298"/>
                  <a:pt x="0" y="7677436"/>
                </a:cubicBezTo>
                <a:cubicBezTo>
                  <a:pt x="11462" y="7333574"/>
                  <a:pt x="34" y="7091446"/>
                  <a:pt x="0" y="6811980"/>
                </a:cubicBezTo>
                <a:cubicBezTo>
                  <a:pt x="-34" y="6532514"/>
                  <a:pt x="30093" y="6414432"/>
                  <a:pt x="0" y="6114031"/>
                </a:cubicBezTo>
                <a:cubicBezTo>
                  <a:pt x="-30093" y="5813630"/>
                  <a:pt x="-10803" y="5575037"/>
                  <a:pt x="0" y="5416082"/>
                </a:cubicBezTo>
                <a:cubicBezTo>
                  <a:pt x="10803" y="5257127"/>
                  <a:pt x="19186" y="4937091"/>
                  <a:pt x="0" y="4718134"/>
                </a:cubicBezTo>
                <a:cubicBezTo>
                  <a:pt x="-19186" y="4499177"/>
                  <a:pt x="-20693" y="4386940"/>
                  <a:pt x="0" y="4103939"/>
                </a:cubicBezTo>
                <a:cubicBezTo>
                  <a:pt x="20693" y="3820938"/>
                  <a:pt x="31783" y="3413206"/>
                  <a:pt x="0" y="3238482"/>
                </a:cubicBezTo>
                <a:cubicBezTo>
                  <a:pt x="-31783" y="3063758"/>
                  <a:pt x="24300" y="2842405"/>
                  <a:pt x="0" y="2456780"/>
                </a:cubicBezTo>
                <a:cubicBezTo>
                  <a:pt x="-24300" y="2071155"/>
                  <a:pt x="-36841" y="1855052"/>
                  <a:pt x="0" y="1675077"/>
                </a:cubicBezTo>
                <a:cubicBezTo>
                  <a:pt x="36841" y="1495102"/>
                  <a:pt x="-30127" y="1164761"/>
                  <a:pt x="0" y="977128"/>
                </a:cubicBezTo>
                <a:cubicBezTo>
                  <a:pt x="30127" y="789495"/>
                  <a:pt x="26920" y="256258"/>
                  <a:pt x="0" y="0"/>
                </a:cubicBezTo>
                <a:close/>
              </a:path>
              <a:path extrusionOk="0" fill="none" h="8375385" w="767526">
                <a:moveTo>
                  <a:pt x="0" y="0"/>
                </a:moveTo>
                <a:cubicBezTo>
                  <a:pt x="209167" y="36245"/>
                  <a:pt x="409895" y="330373"/>
                  <a:pt x="383763" y="748568"/>
                </a:cubicBezTo>
                <a:cubicBezTo>
                  <a:pt x="390156" y="1072391"/>
                  <a:pt x="372737" y="1085631"/>
                  <a:pt x="383763" y="1421207"/>
                </a:cubicBezTo>
                <a:cubicBezTo>
                  <a:pt x="394789" y="1756783"/>
                  <a:pt x="366894" y="1998488"/>
                  <a:pt x="383763" y="2147657"/>
                </a:cubicBezTo>
                <a:cubicBezTo>
                  <a:pt x="400633" y="2296826"/>
                  <a:pt x="365580" y="3145596"/>
                  <a:pt x="383763" y="3439124"/>
                </a:cubicBezTo>
                <a:cubicBezTo>
                  <a:pt x="383612" y="3897981"/>
                  <a:pt x="546943" y="4162460"/>
                  <a:pt x="767526" y="4187692"/>
                </a:cubicBezTo>
                <a:cubicBezTo>
                  <a:pt x="590761" y="4221062"/>
                  <a:pt x="378666" y="4571860"/>
                  <a:pt x="383763" y="4936260"/>
                </a:cubicBezTo>
                <a:cubicBezTo>
                  <a:pt x="411754" y="5171485"/>
                  <a:pt x="398756" y="5417031"/>
                  <a:pt x="383763" y="5555088"/>
                </a:cubicBezTo>
                <a:cubicBezTo>
                  <a:pt x="368770" y="5693145"/>
                  <a:pt x="370789" y="6032022"/>
                  <a:pt x="383763" y="6254633"/>
                </a:cubicBezTo>
                <a:cubicBezTo>
                  <a:pt x="396737" y="6477245"/>
                  <a:pt x="412417" y="6725666"/>
                  <a:pt x="383763" y="6981083"/>
                </a:cubicBezTo>
                <a:cubicBezTo>
                  <a:pt x="355110" y="7236500"/>
                  <a:pt x="378213" y="7380534"/>
                  <a:pt x="383763" y="7626817"/>
                </a:cubicBezTo>
                <a:cubicBezTo>
                  <a:pt x="425209" y="8060049"/>
                  <a:pt x="202249" y="8410156"/>
                  <a:pt x="0" y="8375385"/>
                </a:cubicBezTo>
              </a:path>
              <a:path extrusionOk="0" fill="none" h="8375385" w="767526">
                <a:moveTo>
                  <a:pt x="0" y="0"/>
                </a:moveTo>
                <a:cubicBezTo>
                  <a:pt x="180823" y="-14253"/>
                  <a:pt x="384405" y="268824"/>
                  <a:pt x="383763" y="748568"/>
                </a:cubicBezTo>
                <a:cubicBezTo>
                  <a:pt x="408225" y="1003725"/>
                  <a:pt x="383388" y="1193487"/>
                  <a:pt x="383763" y="1340490"/>
                </a:cubicBezTo>
                <a:cubicBezTo>
                  <a:pt x="384138" y="1487493"/>
                  <a:pt x="373793" y="1788535"/>
                  <a:pt x="383763" y="2013129"/>
                </a:cubicBezTo>
                <a:cubicBezTo>
                  <a:pt x="393733" y="2237723"/>
                  <a:pt x="368185" y="2378865"/>
                  <a:pt x="383763" y="2685768"/>
                </a:cubicBezTo>
                <a:cubicBezTo>
                  <a:pt x="399341" y="2992671"/>
                  <a:pt x="403095" y="3160810"/>
                  <a:pt x="383763" y="3439124"/>
                </a:cubicBezTo>
                <a:cubicBezTo>
                  <a:pt x="336147" y="3855950"/>
                  <a:pt x="550326" y="4194100"/>
                  <a:pt x="767526" y="4187692"/>
                </a:cubicBezTo>
                <a:cubicBezTo>
                  <a:pt x="523471" y="4142064"/>
                  <a:pt x="307028" y="4555285"/>
                  <a:pt x="383763" y="4936260"/>
                </a:cubicBezTo>
                <a:cubicBezTo>
                  <a:pt x="401526" y="5215222"/>
                  <a:pt x="352491" y="5462885"/>
                  <a:pt x="383763" y="5608899"/>
                </a:cubicBezTo>
                <a:cubicBezTo>
                  <a:pt x="415035" y="5754913"/>
                  <a:pt x="401389" y="6120490"/>
                  <a:pt x="383763" y="6254633"/>
                </a:cubicBezTo>
                <a:cubicBezTo>
                  <a:pt x="366137" y="6388776"/>
                  <a:pt x="363365" y="6652020"/>
                  <a:pt x="383763" y="6873461"/>
                </a:cubicBezTo>
                <a:cubicBezTo>
                  <a:pt x="404161" y="7094902"/>
                  <a:pt x="367990" y="7471905"/>
                  <a:pt x="383763" y="7626817"/>
                </a:cubicBezTo>
                <a:cubicBezTo>
                  <a:pt x="376955" y="8022230"/>
                  <a:pt x="173902" y="8395886"/>
                  <a:pt x="0" y="8375385"/>
                </a:cubicBezTo>
              </a:path>
            </a:pathLst>
          </a:custGeom>
          <a:noFill/>
          <a:ln cap="flat" cmpd="sng" w="38100">
            <a:solidFill>
              <a:srgbClr val="FF2F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2"/>
                                        </p:tgtEl>
                                        <p:attrNameLst>
                                          <p:attrName>style.visibility</p:attrName>
                                        </p:attrNameLst>
                                      </p:cBhvr>
                                      <p:to>
                                        <p:strVal val="visible"/>
                                      </p:to>
                                    </p:set>
                                    <p:animEffect filter="fade" transition="in">
                                      <p:cBhvr>
                                        <p:cTn dur="500"/>
                                        <p:tgtEl>
                                          <p:spTgt spid="1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500"/>
                                        <p:tgtEl>
                                          <p:spTgt spid="1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gtEl>
                                        <p:attrNameLst>
                                          <p:attrName>style.visibility</p:attrName>
                                        </p:attrNameLst>
                                      </p:cBhvr>
                                      <p:to>
                                        <p:strVal val="visible"/>
                                      </p:to>
                                    </p:set>
                                    <p:animEffect filter="fade" transition="in">
                                      <p:cBhvr>
                                        <p:cTn dur="500"/>
                                        <p:tgtEl>
                                          <p:spTgt spid="1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500"/>
                                        <p:tgtEl>
                                          <p:spTgt spid="1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500"/>
                                        <p:tgtEl>
                                          <p:spTgt spid="1710"/>
                                        </p:tgtEl>
                                      </p:cBhvr>
                                    </p:animEffect>
                                  </p:childTnLst>
                                </p:cTn>
                              </p:par>
                              <p:par>
                                <p:cTn fill="hold" nodeType="withEffect" presetClass="entr" presetID="10" presetSubtype="0">
                                  <p:stCondLst>
                                    <p:cond delay="0"/>
                                  </p:stCondLst>
                                  <p:childTnLst>
                                    <p:set>
                                      <p:cBhvr>
                                        <p:cTn dur="1" fill="hold">
                                          <p:stCondLst>
                                            <p:cond delay="0"/>
                                          </p:stCondLst>
                                        </p:cTn>
                                        <p:tgtEl>
                                          <p:spTgt spid="1711"/>
                                        </p:tgtEl>
                                        <p:attrNameLst>
                                          <p:attrName>style.visibility</p:attrName>
                                        </p:attrNameLst>
                                      </p:cBhvr>
                                      <p:to>
                                        <p:strVal val="visible"/>
                                      </p:to>
                                    </p:set>
                                    <p:animEffect filter="fade" transition="in">
                                      <p:cBhvr>
                                        <p:cTn dur="500"/>
                                        <p:tgtEl>
                                          <p:spTgt spid="1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500"/>
                                        <p:tgtEl>
                                          <p:spTgt spid="1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5"/>
                                        </p:tgtEl>
                                        <p:attrNameLst>
                                          <p:attrName>style.visibility</p:attrName>
                                        </p:attrNameLst>
                                      </p:cBhvr>
                                      <p:to>
                                        <p:strVal val="visible"/>
                                      </p:to>
                                    </p:set>
                                    <p:animEffect filter="fade" transition="in">
                                      <p:cBhvr>
                                        <p:cTn dur="500"/>
                                        <p:tgtEl>
                                          <p:spTgt spid="1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8" name="Google Shape;478;p8"/>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79" name="Google Shape;479;p8"/>
          <p:cNvGrpSpPr/>
          <p:nvPr/>
        </p:nvGrpSpPr>
        <p:grpSpPr>
          <a:xfrm>
            <a:off x="20722033" y="1075127"/>
            <a:ext cx="3659601" cy="1634062"/>
            <a:chOff x="20722033" y="1075127"/>
            <a:chExt cx="3659601" cy="1634062"/>
          </a:xfrm>
        </p:grpSpPr>
        <p:sp>
          <p:nvSpPr>
            <p:cNvPr id="480" name="Google Shape;480;p8"/>
            <p:cNvSpPr/>
            <p:nvPr/>
          </p:nvSpPr>
          <p:spPr>
            <a:xfrm>
              <a:off x="20722033"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1" name="Google Shape;481;p8"/>
            <p:cNvSpPr/>
            <p:nvPr/>
          </p:nvSpPr>
          <p:spPr>
            <a:xfrm>
              <a:off x="20972906"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2" name="Google Shape;482;p8"/>
            <p:cNvSpPr/>
            <p:nvPr/>
          </p:nvSpPr>
          <p:spPr>
            <a:xfrm>
              <a:off x="2123093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3" name="Google Shape;483;p8"/>
            <p:cNvSpPr/>
            <p:nvPr/>
          </p:nvSpPr>
          <p:spPr>
            <a:xfrm>
              <a:off x="21485392"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4" name="Google Shape;484;p8"/>
            <p:cNvSpPr/>
            <p:nvPr/>
          </p:nvSpPr>
          <p:spPr>
            <a:xfrm>
              <a:off x="2172472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5" name="Google Shape;485;p8"/>
            <p:cNvSpPr/>
            <p:nvPr/>
          </p:nvSpPr>
          <p:spPr>
            <a:xfrm>
              <a:off x="21975602"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6" name="Google Shape;486;p8"/>
            <p:cNvSpPr/>
            <p:nvPr/>
          </p:nvSpPr>
          <p:spPr>
            <a:xfrm>
              <a:off x="22233635"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 name="Google Shape;487;p8"/>
            <p:cNvSpPr/>
            <p:nvPr/>
          </p:nvSpPr>
          <p:spPr>
            <a:xfrm>
              <a:off x="22488088"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8" name="Google Shape;488;p8"/>
            <p:cNvSpPr/>
            <p:nvPr/>
          </p:nvSpPr>
          <p:spPr>
            <a:xfrm>
              <a:off x="22742541"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9" name="Google Shape;489;p8"/>
            <p:cNvSpPr/>
            <p:nvPr/>
          </p:nvSpPr>
          <p:spPr>
            <a:xfrm>
              <a:off x="22993414"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0" name="Google Shape;490;p8"/>
            <p:cNvSpPr/>
            <p:nvPr/>
          </p:nvSpPr>
          <p:spPr>
            <a:xfrm>
              <a:off x="23251447"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 name="Google Shape;491;p8"/>
            <p:cNvSpPr/>
            <p:nvPr/>
          </p:nvSpPr>
          <p:spPr>
            <a:xfrm>
              <a:off x="23505900"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 name="Google Shape;492;p8"/>
            <p:cNvSpPr/>
            <p:nvPr/>
          </p:nvSpPr>
          <p:spPr>
            <a:xfrm>
              <a:off x="23760206"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 name="Google Shape;493;p8"/>
            <p:cNvSpPr/>
            <p:nvPr/>
          </p:nvSpPr>
          <p:spPr>
            <a:xfrm>
              <a:off x="24010932"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4" name="Google Shape;494;p8"/>
            <p:cNvSpPr/>
            <p:nvPr/>
          </p:nvSpPr>
          <p:spPr>
            <a:xfrm>
              <a:off x="24261658"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5" name="Google Shape;495;p8"/>
            <p:cNvSpPr/>
            <p:nvPr/>
          </p:nvSpPr>
          <p:spPr>
            <a:xfrm>
              <a:off x="20722327"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6" name="Google Shape;496;p8"/>
            <p:cNvSpPr/>
            <p:nvPr/>
          </p:nvSpPr>
          <p:spPr>
            <a:xfrm>
              <a:off x="20973200"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7" name="Google Shape;497;p8"/>
            <p:cNvSpPr/>
            <p:nvPr/>
          </p:nvSpPr>
          <p:spPr>
            <a:xfrm>
              <a:off x="2123123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8" name="Google Shape;498;p8"/>
            <p:cNvSpPr/>
            <p:nvPr/>
          </p:nvSpPr>
          <p:spPr>
            <a:xfrm>
              <a:off x="21485686"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9" name="Google Shape;499;p8"/>
            <p:cNvSpPr/>
            <p:nvPr/>
          </p:nvSpPr>
          <p:spPr>
            <a:xfrm>
              <a:off x="2172502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0" name="Google Shape;500;p8"/>
            <p:cNvSpPr/>
            <p:nvPr/>
          </p:nvSpPr>
          <p:spPr>
            <a:xfrm>
              <a:off x="21975896"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1" name="Google Shape;501;p8"/>
            <p:cNvSpPr/>
            <p:nvPr/>
          </p:nvSpPr>
          <p:spPr>
            <a:xfrm>
              <a:off x="22233929"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2" name="Google Shape;502;p8"/>
            <p:cNvSpPr/>
            <p:nvPr/>
          </p:nvSpPr>
          <p:spPr>
            <a:xfrm>
              <a:off x="22488382"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3" name="Google Shape;503;p8"/>
            <p:cNvSpPr/>
            <p:nvPr/>
          </p:nvSpPr>
          <p:spPr>
            <a:xfrm>
              <a:off x="22742835"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4" name="Google Shape;504;p8"/>
            <p:cNvSpPr/>
            <p:nvPr/>
          </p:nvSpPr>
          <p:spPr>
            <a:xfrm>
              <a:off x="22993708"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5" name="Google Shape;505;p8"/>
            <p:cNvSpPr/>
            <p:nvPr/>
          </p:nvSpPr>
          <p:spPr>
            <a:xfrm>
              <a:off x="23251741"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6" name="Google Shape;506;p8"/>
            <p:cNvSpPr/>
            <p:nvPr/>
          </p:nvSpPr>
          <p:spPr>
            <a:xfrm>
              <a:off x="23506194"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7" name="Google Shape;507;p8"/>
            <p:cNvSpPr/>
            <p:nvPr/>
          </p:nvSpPr>
          <p:spPr>
            <a:xfrm>
              <a:off x="23760500"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8" name="Google Shape;508;p8"/>
            <p:cNvSpPr/>
            <p:nvPr/>
          </p:nvSpPr>
          <p:spPr>
            <a:xfrm>
              <a:off x="24011226"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9" name="Google Shape;509;p8"/>
            <p:cNvSpPr/>
            <p:nvPr/>
          </p:nvSpPr>
          <p:spPr>
            <a:xfrm>
              <a:off x="24261952"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0" name="Google Shape;510;p8"/>
            <p:cNvSpPr/>
            <p:nvPr/>
          </p:nvSpPr>
          <p:spPr>
            <a:xfrm>
              <a:off x="20722327"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1" name="Google Shape;511;p8"/>
            <p:cNvSpPr/>
            <p:nvPr/>
          </p:nvSpPr>
          <p:spPr>
            <a:xfrm>
              <a:off x="20973200"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2" name="Google Shape;512;p8"/>
            <p:cNvSpPr/>
            <p:nvPr/>
          </p:nvSpPr>
          <p:spPr>
            <a:xfrm>
              <a:off x="2123123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3" name="Google Shape;513;p8"/>
            <p:cNvSpPr/>
            <p:nvPr/>
          </p:nvSpPr>
          <p:spPr>
            <a:xfrm>
              <a:off x="21485686"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4" name="Google Shape;514;p8"/>
            <p:cNvSpPr/>
            <p:nvPr/>
          </p:nvSpPr>
          <p:spPr>
            <a:xfrm>
              <a:off x="2172502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5" name="Google Shape;515;p8"/>
            <p:cNvSpPr/>
            <p:nvPr/>
          </p:nvSpPr>
          <p:spPr>
            <a:xfrm>
              <a:off x="21975896"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6" name="Google Shape;516;p8"/>
            <p:cNvSpPr/>
            <p:nvPr/>
          </p:nvSpPr>
          <p:spPr>
            <a:xfrm>
              <a:off x="22233929"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7" name="Google Shape;517;p8"/>
            <p:cNvSpPr/>
            <p:nvPr/>
          </p:nvSpPr>
          <p:spPr>
            <a:xfrm>
              <a:off x="22488382"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8" name="Google Shape;518;p8"/>
            <p:cNvSpPr/>
            <p:nvPr/>
          </p:nvSpPr>
          <p:spPr>
            <a:xfrm>
              <a:off x="22742835"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9" name="Google Shape;519;p8"/>
            <p:cNvSpPr/>
            <p:nvPr/>
          </p:nvSpPr>
          <p:spPr>
            <a:xfrm>
              <a:off x="22993708"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0" name="Google Shape;520;p8"/>
            <p:cNvSpPr/>
            <p:nvPr/>
          </p:nvSpPr>
          <p:spPr>
            <a:xfrm>
              <a:off x="23251741"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1" name="Google Shape;521;p8"/>
            <p:cNvSpPr/>
            <p:nvPr/>
          </p:nvSpPr>
          <p:spPr>
            <a:xfrm>
              <a:off x="23506194"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2" name="Google Shape;522;p8"/>
            <p:cNvSpPr/>
            <p:nvPr/>
          </p:nvSpPr>
          <p:spPr>
            <a:xfrm>
              <a:off x="23760500"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3" name="Google Shape;523;p8"/>
            <p:cNvSpPr/>
            <p:nvPr/>
          </p:nvSpPr>
          <p:spPr>
            <a:xfrm>
              <a:off x="24011226"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4" name="Google Shape;524;p8"/>
            <p:cNvSpPr/>
            <p:nvPr/>
          </p:nvSpPr>
          <p:spPr>
            <a:xfrm>
              <a:off x="24261952"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5" name="Google Shape;525;p8"/>
            <p:cNvSpPr/>
            <p:nvPr/>
          </p:nvSpPr>
          <p:spPr>
            <a:xfrm>
              <a:off x="20722621"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6" name="Google Shape;526;p8"/>
            <p:cNvSpPr/>
            <p:nvPr/>
          </p:nvSpPr>
          <p:spPr>
            <a:xfrm>
              <a:off x="20973494"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7" name="Google Shape;527;p8"/>
            <p:cNvSpPr/>
            <p:nvPr/>
          </p:nvSpPr>
          <p:spPr>
            <a:xfrm>
              <a:off x="2123152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8" name="Google Shape;528;p8"/>
            <p:cNvSpPr/>
            <p:nvPr/>
          </p:nvSpPr>
          <p:spPr>
            <a:xfrm>
              <a:off x="21485980"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9" name="Google Shape;529;p8"/>
            <p:cNvSpPr/>
            <p:nvPr/>
          </p:nvSpPr>
          <p:spPr>
            <a:xfrm>
              <a:off x="2172531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0" name="Google Shape;530;p8"/>
            <p:cNvSpPr/>
            <p:nvPr/>
          </p:nvSpPr>
          <p:spPr>
            <a:xfrm>
              <a:off x="21976190"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1" name="Google Shape;531;p8"/>
            <p:cNvSpPr/>
            <p:nvPr/>
          </p:nvSpPr>
          <p:spPr>
            <a:xfrm>
              <a:off x="22234223"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2" name="Google Shape;532;p8"/>
            <p:cNvSpPr/>
            <p:nvPr/>
          </p:nvSpPr>
          <p:spPr>
            <a:xfrm>
              <a:off x="22488676"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3" name="Google Shape;533;p8"/>
            <p:cNvSpPr/>
            <p:nvPr/>
          </p:nvSpPr>
          <p:spPr>
            <a:xfrm>
              <a:off x="22743129"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4" name="Google Shape;534;p8"/>
            <p:cNvSpPr/>
            <p:nvPr/>
          </p:nvSpPr>
          <p:spPr>
            <a:xfrm>
              <a:off x="22994002"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5" name="Google Shape;535;p8"/>
            <p:cNvSpPr/>
            <p:nvPr/>
          </p:nvSpPr>
          <p:spPr>
            <a:xfrm>
              <a:off x="23252035"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6" name="Google Shape;536;p8"/>
            <p:cNvSpPr/>
            <p:nvPr/>
          </p:nvSpPr>
          <p:spPr>
            <a:xfrm>
              <a:off x="23506488"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7" name="Google Shape;537;p8"/>
            <p:cNvSpPr/>
            <p:nvPr/>
          </p:nvSpPr>
          <p:spPr>
            <a:xfrm>
              <a:off x="23760794"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8" name="Google Shape;538;p8"/>
            <p:cNvSpPr/>
            <p:nvPr/>
          </p:nvSpPr>
          <p:spPr>
            <a:xfrm>
              <a:off x="24011520"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9" name="Google Shape;539;p8"/>
            <p:cNvSpPr/>
            <p:nvPr/>
          </p:nvSpPr>
          <p:spPr>
            <a:xfrm>
              <a:off x="24262246"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0" name="Google Shape;540;p8"/>
            <p:cNvSpPr/>
            <p:nvPr/>
          </p:nvSpPr>
          <p:spPr>
            <a:xfrm>
              <a:off x="20722621"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1" name="Google Shape;541;p8"/>
            <p:cNvSpPr/>
            <p:nvPr/>
          </p:nvSpPr>
          <p:spPr>
            <a:xfrm>
              <a:off x="20973494"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2" name="Google Shape;542;p8"/>
            <p:cNvSpPr/>
            <p:nvPr/>
          </p:nvSpPr>
          <p:spPr>
            <a:xfrm>
              <a:off x="2123152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3" name="Google Shape;543;p8"/>
            <p:cNvSpPr/>
            <p:nvPr/>
          </p:nvSpPr>
          <p:spPr>
            <a:xfrm>
              <a:off x="21485980"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4" name="Google Shape;544;p8"/>
            <p:cNvSpPr/>
            <p:nvPr/>
          </p:nvSpPr>
          <p:spPr>
            <a:xfrm>
              <a:off x="2172531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5" name="Google Shape;545;p8"/>
            <p:cNvSpPr/>
            <p:nvPr/>
          </p:nvSpPr>
          <p:spPr>
            <a:xfrm>
              <a:off x="21976190"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6" name="Google Shape;546;p8"/>
            <p:cNvSpPr/>
            <p:nvPr/>
          </p:nvSpPr>
          <p:spPr>
            <a:xfrm>
              <a:off x="22234223"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7" name="Google Shape;547;p8"/>
            <p:cNvSpPr/>
            <p:nvPr/>
          </p:nvSpPr>
          <p:spPr>
            <a:xfrm>
              <a:off x="22488676"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8" name="Google Shape;548;p8"/>
            <p:cNvSpPr/>
            <p:nvPr/>
          </p:nvSpPr>
          <p:spPr>
            <a:xfrm>
              <a:off x="22743129"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9" name="Google Shape;549;p8"/>
            <p:cNvSpPr/>
            <p:nvPr/>
          </p:nvSpPr>
          <p:spPr>
            <a:xfrm>
              <a:off x="22994002"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0" name="Google Shape;550;p8"/>
            <p:cNvSpPr/>
            <p:nvPr/>
          </p:nvSpPr>
          <p:spPr>
            <a:xfrm>
              <a:off x="23252035"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1" name="Google Shape;551;p8"/>
            <p:cNvSpPr/>
            <p:nvPr/>
          </p:nvSpPr>
          <p:spPr>
            <a:xfrm>
              <a:off x="23506488"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2" name="Google Shape;552;p8"/>
            <p:cNvSpPr/>
            <p:nvPr/>
          </p:nvSpPr>
          <p:spPr>
            <a:xfrm>
              <a:off x="23760794"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3" name="Google Shape;553;p8"/>
            <p:cNvSpPr/>
            <p:nvPr/>
          </p:nvSpPr>
          <p:spPr>
            <a:xfrm>
              <a:off x="24011520"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4" name="Google Shape;554;p8"/>
            <p:cNvSpPr/>
            <p:nvPr/>
          </p:nvSpPr>
          <p:spPr>
            <a:xfrm>
              <a:off x="24262246"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5" name="Google Shape;555;p8"/>
            <p:cNvSpPr/>
            <p:nvPr/>
          </p:nvSpPr>
          <p:spPr>
            <a:xfrm>
              <a:off x="20722915"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6" name="Google Shape;556;p8"/>
            <p:cNvSpPr/>
            <p:nvPr/>
          </p:nvSpPr>
          <p:spPr>
            <a:xfrm>
              <a:off x="20973788"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7" name="Google Shape;557;p8"/>
            <p:cNvSpPr/>
            <p:nvPr/>
          </p:nvSpPr>
          <p:spPr>
            <a:xfrm>
              <a:off x="2123182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8" name="Google Shape;558;p8"/>
            <p:cNvSpPr/>
            <p:nvPr/>
          </p:nvSpPr>
          <p:spPr>
            <a:xfrm>
              <a:off x="21486274"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9" name="Google Shape;559;p8"/>
            <p:cNvSpPr/>
            <p:nvPr/>
          </p:nvSpPr>
          <p:spPr>
            <a:xfrm>
              <a:off x="2172561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0" name="Google Shape;560;p8"/>
            <p:cNvSpPr/>
            <p:nvPr/>
          </p:nvSpPr>
          <p:spPr>
            <a:xfrm>
              <a:off x="21976484"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1" name="Google Shape;561;p8"/>
            <p:cNvSpPr/>
            <p:nvPr/>
          </p:nvSpPr>
          <p:spPr>
            <a:xfrm>
              <a:off x="22234517"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2" name="Google Shape;562;p8"/>
            <p:cNvSpPr/>
            <p:nvPr/>
          </p:nvSpPr>
          <p:spPr>
            <a:xfrm>
              <a:off x="22488970"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3" name="Google Shape;563;p8"/>
            <p:cNvSpPr/>
            <p:nvPr/>
          </p:nvSpPr>
          <p:spPr>
            <a:xfrm>
              <a:off x="22743423"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4" name="Google Shape;564;p8"/>
            <p:cNvSpPr/>
            <p:nvPr/>
          </p:nvSpPr>
          <p:spPr>
            <a:xfrm>
              <a:off x="22994296"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5" name="Google Shape;565;p8"/>
            <p:cNvSpPr/>
            <p:nvPr/>
          </p:nvSpPr>
          <p:spPr>
            <a:xfrm>
              <a:off x="23252329"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6" name="Google Shape;566;p8"/>
            <p:cNvSpPr/>
            <p:nvPr/>
          </p:nvSpPr>
          <p:spPr>
            <a:xfrm>
              <a:off x="23506782"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7" name="Google Shape;567;p8"/>
            <p:cNvSpPr/>
            <p:nvPr/>
          </p:nvSpPr>
          <p:spPr>
            <a:xfrm>
              <a:off x="23761088"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8" name="Google Shape;568;p8"/>
            <p:cNvSpPr/>
            <p:nvPr/>
          </p:nvSpPr>
          <p:spPr>
            <a:xfrm>
              <a:off x="24011814"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9" name="Google Shape;569;p8"/>
            <p:cNvSpPr/>
            <p:nvPr/>
          </p:nvSpPr>
          <p:spPr>
            <a:xfrm>
              <a:off x="24262540"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0" name="Google Shape;570;p8"/>
            <p:cNvSpPr/>
            <p:nvPr/>
          </p:nvSpPr>
          <p:spPr>
            <a:xfrm>
              <a:off x="20722915"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1" name="Google Shape;571;p8"/>
            <p:cNvSpPr/>
            <p:nvPr/>
          </p:nvSpPr>
          <p:spPr>
            <a:xfrm>
              <a:off x="20973788"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2" name="Google Shape;572;p8"/>
            <p:cNvSpPr/>
            <p:nvPr/>
          </p:nvSpPr>
          <p:spPr>
            <a:xfrm>
              <a:off x="2123182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3" name="Google Shape;573;p8"/>
            <p:cNvSpPr/>
            <p:nvPr/>
          </p:nvSpPr>
          <p:spPr>
            <a:xfrm>
              <a:off x="21486274"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4" name="Google Shape;574;p8"/>
            <p:cNvSpPr/>
            <p:nvPr/>
          </p:nvSpPr>
          <p:spPr>
            <a:xfrm>
              <a:off x="2172561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5" name="Google Shape;575;p8"/>
            <p:cNvSpPr/>
            <p:nvPr/>
          </p:nvSpPr>
          <p:spPr>
            <a:xfrm>
              <a:off x="21976484"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6" name="Google Shape;576;p8"/>
            <p:cNvSpPr/>
            <p:nvPr/>
          </p:nvSpPr>
          <p:spPr>
            <a:xfrm>
              <a:off x="22234517"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7" name="Google Shape;577;p8"/>
            <p:cNvSpPr/>
            <p:nvPr/>
          </p:nvSpPr>
          <p:spPr>
            <a:xfrm>
              <a:off x="22488970"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8" name="Google Shape;578;p8"/>
            <p:cNvSpPr/>
            <p:nvPr/>
          </p:nvSpPr>
          <p:spPr>
            <a:xfrm>
              <a:off x="22743423"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9" name="Google Shape;579;p8"/>
            <p:cNvSpPr/>
            <p:nvPr/>
          </p:nvSpPr>
          <p:spPr>
            <a:xfrm>
              <a:off x="22994296"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0" name="Google Shape;580;p8"/>
            <p:cNvSpPr/>
            <p:nvPr/>
          </p:nvSpPr>
          <p:spPr>
            <a:xfrm>
              <a:off x="23252329"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1" name="Google Shape;581;p8"/>
            <p:cNvSpPr/>
            <p:nvPr/>
          </p:nvSpPr>
          <p:spPr>
            <a:xfrm>
              <a:off x="23506782"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2" name="Google Shape;582;p8"/>
            <p:cNvSpPr/>
            <p:nvPr/>
          </p:nvSpPr>
          <p:spPr>
            <a:xfrm>
              <a:off x="23761088"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3" name="Google Shape;583;p8"/>
            <p:cNvSpPr/>
            <p:nvPr/>
          </p:nvSpPr>
          <p:spPr>
            <a:xfrm>
              <a:off x="24011814"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4" name="Google Shape;584;p8"/>
            <p:cNvSpPr/>
            <p:nvPr/>
          </p:nvSpPr>
          <p:spPr>
            <a:xfrm>
              <a:off x="24262540"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5" name="Google Shape;585;p8"/>
            <p:cNvSpPr/>
            <p:nvPr/>
          </p:nvSpPr>
          <p:spPr>
            <a:xfrm>
              <a:off x="20723209"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6" name="Google Shape;586;p8"/>
            <p:cNvSpPr/>
            <p:nvPr/>
          </p:nvSpPr>
          <p:spPr>
            <a:xfrm>
              <a:off x="20974082"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7" name="Google Shape;587;p8"/>
            <p:cNvSpPr/>
            <p:nvPr/>
          </p:nvSpPr>
          <p:spPr>
            <a:xfrm>
              <a:off x="2123211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8" name="Google Shape;588;p8"/>
            <p:cNvSpPr/>
            <p:nvPr/>
          </p:nvSpPr>
          <p:spPr>
            <a:xfrm>
              <a:off x="21486568"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9" name="Google Shape;589;p8"/>
            <p:cNvSpPr/>
            <p:nvPr/>
          </p:nvSpPr>
          <p:spPr>
            <a:xfrm>
              <a:off x="2172590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0" name="Google Shape;590;p8"/>
            <p:cNvSpPr/>
            <p:nvPr/>
          </p:nvSpPr>
          <p:spPr>
            <a:xfrm>
              <a:off x="21976778"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1" name="Google Shape;591;p8"/>
            <p:cNvSpPr/>
            <p:nvPr/>
          </p:nvSpPr>
          <p:spPr>
            <a:xfrm>
              <a:off x="22234811"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2" name="Google Shape;592;p8"/>
            <p:cNvSpPr/>
            <p:nvPr/>
          </p:nvSpPr>
          <p:spPr>
            <a:xfrm>
              <a:off x="22489264"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3" name="Google Shape;593;p8"/>
            <p:cNvSpPr/>
            <p:nvPr/>
          </p:nvSpPr>
          <p:spPr>
            <a:xfrm>
              <a:off x="22743717"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4" name="Google Shape;594;p8"/>
            <p:cNvSpPr/>
            <p:nvPr/>
          </p:nvSpPr>
          <p:spPr>
            <a:xfrm>
              <a:off x="22994590"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5" name="Google Shape;595;p8"/>
            <p:cNvSpPr/>
            <p:nvPr/>
          </p:nvSpPr>
          <p:spPr>
            <a:xfrm>
              <a:off x="23252623"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6" name="Google Shape;596;p8"/>
            <p:cNvSpPr/>
            <p:nvPr/>
          </p:nvSpPr>
          <p:spPr>
            <a:xfrm>
              <a:off x="23507076"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7" name="Google Shape;597;p8"/>
            <p:cNvSpPr/>
            <p:nvPr/>
          </p:nvSpPr>
          <p:spPr>
            <a:xfrm>
              <a:off x="23761382"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8" name="Google Shape;598;p8"/>
            <p:cNvSpPr/>
            <p:nvPr/>
          </p:nvSpPr>
          <p:spPr>
            <a:xfrm>
              <a:off x="24012108"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9" name="Google Shape;599;p8"/>
            <p:cNvSpPr/>
            <p:nvPr/>
          </p:nvSpPr>
          <p:spPr>
            <a:xfrm>
              <a:off x="24262834"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00" name="Google Shape;600;p8"/>
          <p:cNvGrpSpPr/>
          <p:nvPr/>
        </p:nvGrpSpPr>
        <p:grpSpPr>
          <a:xfrm>
            <a:off x="-491099" y="10719864"/>
            <a:ext cx="3659601" cy="1634062"/>
            <a:chOff x="0" y="1075127"/>
            <a:chExt cx="3659601" cy="1634062"/>
          </a:xfrm>
        </p:grpSpPr>
        <p:sp>
          <p:nvSpPr>
            <p:cNvPr id="601" name="Google Shape;601;p8"/>
            <p:cNvSpPr/>
            <p:nvPr/>
          </p:nvSpPr>
          <p:spPr>
            <a:xfrm>
              <a:off x="0"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2" name="Google Shape;602;p8"/>
            <p:cNvSpPr/>
            <p:nvPr/>
          </p:nvSpPr>
          <p:spPr>
            <a:xfrm>
              <a:off x="250873"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3" name="Google Shape;603;p8"/>
            <p:cNvSpPr/>
            <p:nvPr/>
          </p:nvSpPr>
          <p:spPr>
            <a:xfrm>
              <a:off x="508906"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4" name="Google Shape;604;p8"/>
            <p:cNvSpPr/>
            <p:nvPr/>
          </p:nvSpPr>
          <p:spPr>
            <a:xfrm>
              <a:off x="76335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5" name="Google Shape;605;p8"/>
            <p:cNvSpPr/>
            <p:nvPr/>
          </p:nvSpPr>
          <p:spPr>
            <a:xfrm>
              <a:off x="1002696"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6" name="Google Shape;606;p8"/>
            <p:cNvSpPr/>
            <p:nvPr/>
          </p:nvSpPr>
          <p:spPr>
            <a:xfrm>
              <a:off x="125356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7" name="Google Shape;607;p8"/>
            <p:cNvSpPr/>
            <p:nvPr/>
          </p:nvSpPr>
          <p:spPr>
            <a:xfrm>
              <a:off x="1511602"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8" name="Google Shape;608;p8"/>
            <p:cNvSpPr/>
            <p:nvPr/>
          </p:nvSpPr>
          <p:spPr>
            <a:xfrm>
              <a:off x="1766055"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9" name="Google Shape;609;p8"/>
            <p:cNvSpPr/>
            <p:nvPr/>
          </p:nvSpPr>
          <p:spPr>
            <a:xfrm>
              <a:off x="2020508"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0" name="Google Shape;610;p8"/>
            <p:cNvSpPr/>
            <p:nvPr/>
          </p:nvSpPr>
          <p:spPr>
            <a:xfrm>
              <a:off x="2271381"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1" name="Google Shape;611;p8"/>
            <p:cNvSpPr/>
            <p:nvPr/>
          </p:nvSpPr>
          <p:spPr>
            <a:xfrm>
              <a:off x="2529414"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2" name="Google Shape;612;p8"/>
            <p:cNvSpPr/>
            <p:nvPr/>
          </p:nvSpPr>
          <p:spPr>
            <a:xfrm>
              <a:off x="2783867"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3" name="Google Shape;613;p8"/>
            <p:cNvSpPr/>
            <p:nvPr/>
          </p:nvSpPr>
          <p:spPr>
            <a:xfrm>
              <a:off x="3038173"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4" name="Google Shape;614;p8"/>
            <p:cNvSpPr/>
            <p:nvPr/>
          </p:nvSpPr>
          <p:spPr>
            <a:xfrm>
              <a:off x="3288899"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5" name="Google Shape;615;p8"/>
            <p:cNvSpPr/>
            <p:nvPr/>
          </p:nvSpPr>
          <p:spPr>
            <a:xfrm>
              <a:off x="3539625" y="237392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6" name="Google Shape;616;p8"/>
            <p:cNvSpPr/>
            <p:nvPr/>
          </p:nvSpPr>
          <p:spPr>
            <a:xfrm>
              <a:off x="294"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7" name="Google Shape;617;p8"/>
            <p:cNvSpPr/>
            <p:nvPr/>
          </p:nvSpPr>
          <p:spPr>
            <a:xfrm>
              <a:off x="251167"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8" name="Google Shape;618;p8"/>
            <p:cNvSpPr/>
            <p:nvPr/>
          </p:nvSpPr>
          <p:spPr>
            <a:xfrm>
              <a:off x="509200"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9" name="Google Shape;619;p8"/>
            <p:cNvSpPr/>
            <p:nvPr/>
          </p:nvSpPr>
          <p:spPr>
            <a:xfrm>
              <a:off x="76365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0" name="Google Shape;620;p8"/>
            <p:cNvSpPr/>
            <p:nvPr/>
          </p:nvSpPr>
          <p:spPr>
            <a:xfrm>
              <a:off x="1002990"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1" name="Google Shape;621;p8"/>
            <p:cNvSpPr/>
            <p:nvPr/>
          </p:nvSpPr>
          <p:spPr>
            <a:xfrm>
              <a:off x="125386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2" name="Google Shape;622;p8"/>
            <p:cNvSpPr/>
            <p:nvPr/>
          </p:nvSpPr>
          <p:spPr>
            <a:xfrm>
              <a:off x="1511896"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3" name="Google Shape;623;p8"/>
            <p:cNvSpPr/>
            <p:nvPr/>
          </p:nvSpPr>
          <p:spPr>
            <a:xfrm>
              <a:off x="1766349"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4" name="Google Shape;624;p8"/>
            <p:cNvSpPr/>
            <p:nvPr/>
          </p:nvSpPr>
          <p:spPr>
            <a:xfrm>
              <a:off x="2020802"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5" name="Google Shape;625;p8"/>
            <p:cNvSpPr/>
            <p:nvPr/>
          </p:nvSpPr>
          <p:spPr>
            <a:xfrm>
              <a:off x="2271675"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6" name="Google Shape;626;p8"/>
            <p:cNvSpPr/>
            <p:nvPr/>
          </p:nvSpPr>
          <p:spPr>
            <a:xfrm>
              <a:off x="2529708"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7" name="Google Shape;627;p8"/>
            <p:cNvSpPr/>
            <p:nvPr/>
          </p:nvSpPr>
          <p:spPr>
            <a:xfrm>
              <a:off x="2784161"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8" name="Google Shape;628;p8"/>
            <p:cNvSpPr/>
            <p:nvPr/>
          </p:nvSpPr>
          <p:spPr>
            <a:xfrm>
              <a:off x="3038467"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9" name="Google Shape;629;p8"/>
            <p:cNvSpPr/>
            <p:nvPr/>
          </p:nvSpPr>
          <p:spPr>
            <a:xfrm>
              <a:off x="3289193"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0" name="Google Shape;630;p8"/>
            <p:cNvSpPr/>
            <p:nvPr/>
          </p:nvSpPr>
          <p:spPr>
            <a:xfrm>
              <a:off x="3539919" y="259038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1" name="Google Shape;631;p8"/>
            <p:cNvSpPr/>
            <p:nvPr/>
          </p:nvSpPr>
          <p:spPr>
            <a:xfrm>
              <a:off x="294"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2" name="Google Shape;632;p8"/>
            <p:cNvSpPr/>
            <p:nvPr/>
          </p:nvSpPr>
          <p:spPr>
            <a:xfrm>
              <a:off x="251167"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3" name="Google Shape;633;p8"/>
            <p:cNvSpPr/>
            <p:nvPr/>
          </p:nvSpPr>
          <p:spPr>
            <a:xfrm>
              <a:off x="509200"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4" name="Google Shape;634;p8"/>
            <p:cNvSpPr/>
            <p:nvPr/>
          </p:nvSpPr>
          <p:spPr>
            <a:xfrm>
              <a:off x="76365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5" name="Google Shape;635;p8"/>
            <p:cNvSpPr/>
            <p:nvPr/>
          </p:nvSpPr>
          <p:spPr>
            <a:xfrm>
              <a:off x="1002990"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6" name="Google Shape;636;p8"/>
            <p:cNvSpPr/>
            <p:nvPr/>
          </p:nvSpPr>
          <p:spPr>
            <a:xfrm>
              <a:off x="125386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7" name="Google Shape;637;p8"/>
            <p:cNvSpPr/>
            <p:nvPr/>
          </p:nvSpPr>
          <p:spPr>
            <a:xfrm>
              <a:off x="1511896"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8" name="Google Shape;638;p8"/>
            <p:cNvSpPr/>
            <p:nvPr/>
          </p:nvSpPr>
          <p:spPr>
            <a:xfrm>
              <a:off x="1766349"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9" name="Google Shape;639;p8"/>
            <p:cNvSpPr/>
            <p:nvPr/>
          </p:nvSpPr>
          <p:spPr>
            <a:xfrm>
              <a:off x="2020802"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0" name="Google Shape;640;p8"/>
            <p:cNvSpPr/>
            <p:nvPr/>
          </p:nvSpPr>
          <p:spPr>
            <a:xfrm>
              <a:off x="2271675"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1" name="Google Shape;641;p8"/>
            <p:cNvSpPr/>
            <p:nvPr/>
          </p:nvSpPr>
          <p:spPr>
            <a:xfrm>
              <a:off x="2529708"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2" name="Google Shape;642;p8"/>
            <p:cNvSpPr/>
            <p:nvPr/>
          </p:nvSpPr>
          <p:spPr>
            <a:xfrm>
              <a:off x="2784161"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3" name="Google Shape;643;p8"/>
            <p:cNvSpPr/>
            <p:nvPr/>
          </p:nvSpPr>
          <p:spPr>
            <a:xfrm>
              <a:off x="3038467"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4" name="Google Shape;644;p8"/>
            <p:cNvSpPr/>
            <p:nvPr/>
          </p:nvSpPr>
          <p:spPr>
            <a:xfrm>
              <a:off x="3289193"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5" name="Google Shape;645;p8"/>
            <p:cNvSpPr/>
            <p:nvPr/>
          </p:nvSpPr>
          <p:spPr>
            <a:xfrm>
              <a:off x="3539919" y="1940991"/>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6" name="Google Shape;646;p8"/>
            <p:cNvSpPr/>
            <p:nvPr/>
          </p:nvSpPr>
          <p:spPr>
            <a:xfrm>
              <a:off x="588"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7" name="Google Shape;647;p8"/>
            <p:cNvSpPr/>
            <p:nvPr/>
          </p:nvSpPr>
          <p:spPr>
            <a:xfrm>
              <a:off x="251461"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8" name="Google Shape;648;p8"/>
            <p:cNvSpPr/>
            <p:nvPr/>
          </p:nvSpPr>
          <p:spPr>
            <a:xfrm>
              <a:off x="509494"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9" name="Google Shape;649;p8"/>
            <p:cNvSpPr/>
            <p:nvPr/>
          </p:nvSpPr>
          <p:spPr>
            <a:xfrm>
              <a:off x="76394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0" name="Google Shape;650;p8"/>
            <p:cNvSpPr/>
            <p:nvPr/>
          </p:nvSpPr>
          <p:spPr>
            <a:xfrm>
              <a:off x="1003284"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1" name="Google Shape;651;p8"/>
            <p:cNvSpPr/>
            <p:nvPr/>
          </p:nvSpPr>
          <p:spPr>
            <a:xfrm>
              <a:off x="125415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2" name="Google Shape;652;p8"/>
            <p:cNvSpPr/>
            <p:nvPr/>
          </p:nvSpPr>
          <p:spPr>
            <a:xfrm>
              <a:off x="1512190"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3" name="Google Shape;653;p8"/>
            <p:cNvSpPr/>
            <p:nvPr/>
          </p:nvSpPr>
          <p:spPr>
            <a:xfrm>
              <a:off x="1766643"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4" name="Google Shape;654;p8"/>
            <p:cNvSpPr/>
            <p:nvPr/>
          </p:nvSpPr>
          <p:spPr>
            <a:xfrm>
              <a:off x="2021096"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5" name="Google Shape;655;p8"/>
            <p:cNvSpPr/>
            <p:nvPr/>
          </p:nvSpPr>
          <p:spPr>
            <a:xfrm>
              <a:off x="2271969"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6" name="Google Shape;656;p8"/>
            <p:cNvSpPr/>
            <p:nvPr/>
          </p:nvSpPr>
          <p:spPr>
            <a:xfrm>
              <a:off x="2530002"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7" name="Google Shape;657;p8"/>
            <p:cNvSpPr/>
            <p:nvPr/>
          </p:nvSpPr>
          <p:spPr>
            <a:xfrm>
              <a:off x="2784455"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8" name="Google Shape;658;p8"/>
            <p:cNvSpPr/>
            <p:nvPr/>
          </p:nvSpPr>
          <p:spPr>
            <a:xfrm>
              <a:off x="3038761"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9" name="Google Shape;659;p8"/>
            <p:cNvSpPr/>
            <p:nvPr/>
          </p:nvSpPr>
          <p:spPr>
            <a:xfrm>
              <a:off x="3289487"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0" name="Google Shape;660;p8"/>
            <p:cNvSpPr/>
            <p:nvPr/>
          </p:nvSpPr>
          <p:spPr>
            <a:xfrm>
              <a:off x="3540213" y="215745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1" name="Google Shape;661;p8"/>
            <p:cNvSpPr/>
            <p:nvPr/>
          </p:nvSpPr>
          <p:spPr>
            <a:xfrm>
              <a:off x="588"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2" name="Google Shape;662;p8"/>
            <p:cNvSpPr/>
            <p:nvPr/>
          </p:nvSpPr>
          <p:spPr>
            <a:xfrm>
              <a:off x="251461"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3" name="Google Shape;663;p8"/>
            <p:cNvSpPr/>
            <p:nvPr/>
          </p:nvSpPr>
          <p:spPr>
            <a:xfrm>
              <a:off x="509494"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4" name="Google Shape;664;p8"/>
            <p:cNvSpPr/>
            <p:nvPr/>
          </p:nvSpPr>
          <p:spPr>
            <a:xfrm>
              <a:off x="76394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5" name="Google Shape;665;p8"/>
            <p:cNvSpPr/>
            <p:nvPr/>
          </p:nvSpPr>
          <p:spPr>
            <a:xfrm>
              <a:off x="1003284"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6" name="Google Shape;666;p8"/>
            <p:cNvSpPr/>
            <p:nvPr/>
          </p:nvSpPr>
          <p:spPr>
            <a:xfrm>
              <a:off x="125415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7" name="Google Shape;667;p8"/>
            <p:cNvSpPr/>
            <p:nvPr/>
          </p:nvSpPr>
          <p:spPr>
            <a:xfrm>
              <a:off x="1512190"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8" name="Google Shape;668;p8"/>
            <p:cNvSpPr/>
            <p:nvPr/>
          </p:nvSpPr>
          <p:spPr>
            <a:xfrm>
              <a:off x="1766643"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9" name="Google Shape;669;p8"/>
            <p:cNvSpPr/>
            <p:nvPr/>
          </p:nvSpPr>
          <p:spPr>
            <a:xfrm>
              <a:off x="2021096"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0" name="Google Shape;670;p8"/>
            <p:cNvSpPr/>
            <p:nvPr/>
          </p:nvSpPr>
          <p:spPr>
            <a:xfrm>
              <a:off x="2271969"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1" name="Google Shape;671;p8"/>
            <p:cNvSpPr/>
            <p:nvPr/>
          </p:nvSpPr>
          <p:spPr>
            <a:xfrm>
              <a:off x="2530002"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2" name="Google Shape;672;p8"/>
            <p:cNvSpPr/>
            <p:nvPr/>
          </p:nvSpPr>
          <p:spPr>
            <a:xfrm>
              <a:off x="2784455"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3" name="Google Shape;673;p8"/>
            <p:cNvSpPr/>
            <p:nvPr/>
          </p:nvSpPr>
          <p:spPr>
            <a:xfrm>
              <a:off x="3038761"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4" name="Google Shape;674;p8"/>
            <p:cNvSpPr/>
            <p:nvPr/>
          </p:nvSpPr>
          <p:spPr>
            <a:xfrm>
              <a:off x="3289487"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5" name="Google Shape;675;p8"/>
            <p:cNvSpPr/>
            <p:nvPr/>
          </p:nvSpPr>
          <p:spPr>
            <a:xfrm>
              <a:off x="3540213" y="1508059"/>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6" name="Google Shape;676;p8"/>
            <p:cNvSpPr/>
            <p:nvPr/>
          </p:nvSpPr>
          <p:spPr>
            <a:xfrm>
              <a:off x="882"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7" name="Google Shape;677;p8"/>
            <p:cNvSpPr/>
            <p:nvPr/>
          </p:nvSpPr>
          <p:spPr>
            <a:xfrm>
              <a:off x="251755"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8" name="Google Shape;678;p8"/>
            <p:cNvSpPr/>
            <p:nvPr/>
          </p:nvSpPr>
          <p:spPr>
            <a:xfrm>
              <a:off x="509788"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9" name="Google Shape;679;p8"/>
            <p:cNvSpPr/>
            <p:nvPr/>
          </p:nvSpPr>
          <p:spPr>
            <a:xfrm>
              <a:off x="76424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0" name="Google Shape;680;p8"/>
            <p:cNvSpPr/>
            <p:nvPr/>
          </p:nvSpPr>
          <p:spPr>
            <a:xfrm>
              <a:off x="1003578"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1" name="Google Shape;681;p8"/>
            <p:cNvSpPr/>
            <p:nvPr/>
          </p:nvSpPr>
          <p:spPr>
            <a:xfrm>
              <a:off x="125445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2" name="Google Shape;682;p8"/>
            <p:cNvSpPr/>
            <p:nvPr/>
          </p:nvSpPr>
          <p:spPr>
            <a:xfrm>
              <a:off x="1512484"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3" name="Google Shape;683;p8"/>
            <p:cNvSpPr/>
            <p:nvPr/>
          </p:nvSpPr>
          <p:spPr>
            <a:xfrm>
              <a:off x="1766937"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4" name="Google Shape;684;p8"/>
            <p:cNvSpPr/>
            <p:nvPr/>
          </p:nvSpPr>
          <p:spPr>
            <a:xfrm>
              <a:off x="2021390"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5" name="Google Shape;685;p8"/>
            <p:cNvSpPr/>
            <p:nvPr/>
          </p:nvSpPr>
          <p:spPr>
            <a:xfrm>
              <a:off x="2272263"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6" name="Google Shape;686;p8"/>
            <p:cNvSpPr/>
            <p:nvPr/>
          </p:nvSpPr>
          <p:spPr>
            <a:xfrm>
              <a:off x="2530296"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7" name="Google Shape;687;p8"/>
            <p:cNvSpPr/>
            <p:nvPr/>
          </p:nvSpPr>
          <p:spPr>
            <a:xfrm>
              <a:off x="2784749"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8" name="Google Shape;688;p8"/>
            <p:cNvSpPr/>
            <p:nvPr/>
          </p:nvSpPr>
          <p:spPr>
            <a:xfrm>
              <a:off x="3039055"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9" name="Google Shape;689;p8"/>
            <p:cNvSpPr/>
            <p:nvPr/>
          </p:nvSpPr>
          <p:spPr>
            <a:xfrm>
              <a:off x="3289781"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0" name="Google Shape;690;p8"/>
            <p:cNvSpPr/>
            <p:nvPr/>
          </p:nvSpPr>
          <p:spPr>
            <a:xfrm>
              <a:off x="3540507" y="1724525"/>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1" name="Google Shape;691;p8"/>
            <p:cNvSpPr/>
            <p:nvPr/>
          </p:nvSpPr>
          <p:spPr>
            <a:xfrm>
              <a:off x="882"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2" name="Google Shape;692;p8"/>
            <p:cNvSpPr/>
            <p:nvPr/>
          </p:nvSpPr>
          <p:spPr>
            <a:xfrm>
              <a:off x="251755"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3" name="Google Shape;693;p8"/>
            <p:cNvSpPr/>
            <p:nvPr/>
          </p:nvSpPr>
          <p:spPr>
            <a:xfrm>
              <a:off x="509788"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4" name="Google Shape;694;p8"/>
            <p:cNvSpPr/>
            <p:nvPr/>
          </p:nvSpPr>
          <p:spPr>
            <a:xfrm>
              <a:off x="76424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5" name="Google Shape;695;p8"/>
            <p:cNvSpPr/>
            <p:nvPr/>
          </p:nvSpPr>
          <p:spPr>
            <a:xfrm>
              <a:off x="1003578"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6" name="Google Shape;696;p8"/>
            <p:cNvSpPr/>
            <p:nvPr/>
          </p:nvSpPr>
          <p:spPr>
            <a:xfrm>
              <a:off x="125445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7" name="Google Shape;697;p8"/>
            <p:cNvSpPr/>
            <p:nvPr/>
          </p:nvSpPr>
          <p:spPr>
            <a:xfrm>
              <a:off x="1512484"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8" name="Google Shape;698;p8"/>
            <p:cNvSpPr/>
            <p:nvPr/>
          </p:nvSpPr>
          <p:spPr>
            <a:xfrm>
              <a:off x="1766937"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9" name="Google Shape;699;p8"/>
            <p:cNvSpPr/>
            <p:nvPr/>
          </p:nvSpPr>
          <p:spPr>
            <a:xfrm>
              <a:off x="2021390"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0" name="Google Shape;700;p8"/>
            <p:cNvSpPr/>
            <p:nvPr/>
          </p:nvSpPr>
          <p:spPr>
            <a:xfrm>
              <a:off x="2272263"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1" name="Google Shape;701;p8"/>
            <p:cNvSpPr/>
            <p:nvPr/>
          </p:nvSpPr>
          <p:spPr>
            <a:xfrm>
              <a:off x="2530296"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2" name="Google Shape;702;p8"/>
            <p:cNvSpPr/>
            <p:nvPr/>
          </p:nvSpPr>
          <p:spPr>
            <a:xfrm>
              <a:off x="2784749"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3" name="Google Shape;703;p8"/>
            <p:cNvSpPr/>
            <p:nvPr/>
          </p:nvSpPr>
          <p:spPr>
            <a:xfrm>
              <a:off x="3039055"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4" name="Google Shape;704;p8"/>
            <p:cNvSpPr/>
            <p:nvPr/>
          </p:nvSpPr>
          <p:spPr>
            <a:xfrm>
              <a:off x="3289781"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5" name="Google Shape;705;p8"/>
            <p:cNvSpPr/>
            <p:nvPr/>
          </p:nvSpPr>
          <p:spPr>
            <a:xfrm>
              <a:off x="3540507" y="1075127"/>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6" name="Google Shape;706;p8"/>
            <p:cNvSpPr/>
            <p:nvPr/>
          </p:nvSpPr>
          <p:spPr>
            <a:xfrm>
              <a:off x="1176"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7" name="Google Shape;707;p8"/>
            <p:cNvSpPr/>
            <p:nvPr/>
          </p:nvSpPr>
          <p:spPr>
            <a:xfrm>
              <a:off x="252049"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8" name="Google Shape;708;p8"/>
            <p:cNvSpPr/>
            <p:nvPr/>
          </p:nvSpPr>
          <p:spPr>
            <a:xfrm>
              <a:off x="510082"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9" name="Google Shape;709;p8"/>
            <p:cNvSpPr/>
            <p:nvPr/>
          </p:nvSpPr>
          <p:spPr>
            <a:xfrm>
              <a:off x="76453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0" name="Google Shape;710;p8"/>
            <p:cNvSpPr/>
            <p:nvPr/>
          </p:nvSpPr>
          <p:spPr>
            <a:xfrm>
              <a:off x="1003872"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1" name="Google Shape;711;p8"/>
            <p:cNvSpPr/>
            <p:nvPr/>
          </p:nvSpPr>
          <p:spPr>
            <a:xfrm>
              <a:off x="125474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2" name="Google Shape;712;p8"/>
            <p:cNvSpPr/>
            <p:nvPr/>
          </p:nvSpPr>
          <p:spPr>
            <a:xfrm>
              <a:off x="1512778"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3" name="Google Shape;713;p8"/>
            <p:cNvSpPr/>
            <p:nvPr/>
          </p:nvSpPr>
          <p:spPr>
            <a:xfrm>
              <a:off x="1767231"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4" name="Google Shape;714;p8"/>
            <p:cNvSpPr/>
            <p:nvPr/>
          </p:nvSpPr>
          <p:spPr>
            <a:xfrm>
              <a:off x="2021684"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5" name="Google Shape;715;p8"/>
            <p:cNvSpPr/>
            <p:nvPr/>
          </p:nvSpPr>
          <p:spPr>
            <a:xfrm>
              <a:off x="2272557"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6" name="Google Shape;716;p8"/>
            <p:cNvSpPr/>
            <p:nvPr/>
          </p:nvSpPr>
          <p:spPr>
            <a:xfrm>
              <a:off x="2530590"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7" name="Google Shape;717;p8"/>
            <p:cNvSpPr/>
            <p:nvPr/>
          </p:nvSpPr>
          <p:spPr>
            <a:xfrm>
              <a:off x="2785043"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8" name="Google Shape;718;p8"/>
            <p:cNvSpPr/>
            <p:nvPr/>
          </p:nvSpPr>
          <p:spPr>
            <a:xfrm>
              <a:off x="3039349"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9" name="Google Shape;719;p8"/>
            <p:cNvSpPr/>
            <p:nvPr/>
          </p:nvSpPr>
          <p:spPr>
            <a:xfrm>
              <a:off x="3290075"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0" name="Google Shape;720;p8"/>
            <p:cNvSpPr/>
            <p:nvPr/>
          </p:nvSpPr>
          <p:spPr>
            <a:xfrm>
              <a:off x="3540801" y="1291593"/>
              <a:ext cx="118800" cy="118800"/>
            </a:xfrm>
            <a:prstGeom prst="ellipse">
              <a:avLst/>
            </a:prstGeom>
            <a:solidFill>
              <a:srgbClr val="FDE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id="721" name="Google Shape;721;p8"/>
          <p:cNvPicPr preferRelativeResize="0"/>
          <p:nvPr/>
        </p:nvPicPr>
        <p:blipFill rotWithShape="1">
          <a:blip r:embed="rId3">
            <a:alphaModFix/>
          </a:blip>
          <a:srcRect b="0" l="0" r="0" t="0"/>
          <a:stretch/>
        </p:blipFill>
        <p:spPr>
          <a:xfrm>
            <a:off x="7550150" y="2762250"/>
            <a:ext cx="13653328" cy="6858000"/>
          </a:xfrm>
          <a:prstGeom prst="rect">
            <a:avLst/>
          </a:prstGeom>
          <a:noFill/>
          <a:ln>
            <a:noFill/>
          </a:ln>
        </p:spPr>
      </p:pic>
      <p:sp>
        <p:nvSpPr>
          <p:cNvPr id="722" name="Google Shape;722;p8"/>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EXPLOREMOS LA BASE DE DATOS</a:t>
            </a:r>
            <a:endParaRPr/>
          </a:p>
        </p:txBody>
      </p:sp>
      <p:sp>
        <p:nvSpPr>
          <p:cNvPr id="723" name="Google Shape;723;p8"/>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pic>
        <p:nvPicPr>
          <p:cNvPr id="724" name="Google Shape;724;p8"/>
          <p:cNvPicPr preferRelativeResize="0"/>
          <p:nvPr/>
        </p:nvPicPr>
        <p:blipFill rotWithShape="1">
          <a:blip r:embed="rId4">
            <a:alphaModFix/>
          </a:blip>
          <a:srcRect b="0" l="0" r="0" t="0"/>
          <a:stretch/>
        </p:blipFill>
        <p:spPr>
          <a:xfrm>
            <a:off x="4322798" y="2952915"/>
            <a:ext cx="13369779" cy="964973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0" name="Shape 1720"/>
        <p:cNvGrpSpPr/>
        <p:nvPr/>
      </p:nvGrpSpPr>
      <p:grpSpPr>
        <a:xfrm>
          <a:off x="0" y="0"/>
          <a:ext cx="0" cy="0"/>
          <a:chOff x="0" y="0"/>
          <a:chExt cx="0" cy="0"/>
        </a:xfrm>
      </p:grpSpPr>
      <p:sp>
        <p:nvSpPr>
          <p:cNvPr id="1721" name="Google Shape;1721;p80"/>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22" name="Google Shape;1722;p80"/>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23" name="Google Shape;1723;p80"/>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Roboto"/>
              <a:buNone/>
            </a:pPr>
            <a:r>
              <a:rPr b="0" i="0" lang="es-CO" sz="7200" u="none" cap="none" strike="noStrike">
                <a:solidFill>
                  <a:srgbClr val="000000"/>
                </a:solidFill>
                <a:latin typeface="Roboto"/>
                <a:ea typeface="Roboto"/>
                <a:cs typeface="Roboto"/>
                <a:sym typeface="Roboto"/>
              </a:rPr>
              <a:t>Desafío 4.</a:t>
            </a:r>
            <a:endParaRPr b="0" i="0" sz="7200" u="none" cap="none" strike="noStrike">
              <a:solidFill>
                <a:srgbClr val="000000"/>
              </a:solidFill>
              <a:latin typeface="Roboto"/>
              <a:ea typeface="Roboto"/>
              <a:cs typeface="Roboto"/>
              <a:sym typeface="Roboto"/>
            </a:endParaRPr>
          </a:p>
        </p:txBody>
      </p:sp>
      <p:sp>
        <p:nvSpPr>
          <p:cNvPr id="1724" name="Google Shape;1724;p80"/>
          <p:cNvSpPr txBox="1"/>
          <p:nvPr>
            <p:ph idx="1" type="body"/>
          </p:nvPr>
        </p:nvSpPr>
        <p:spPr>
          <a:xfrm>
            <a:off x="12379841" y="3101008"/>
            <a:ext cx="10559671" cy="3789081"/>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4400"/>
              <a:buNone/>
            </a:pPr>
            <a:r>
              <a:rPr lang="es-CO" sz="4400">
                <a:latin typeface="Lato"/>
                <a:ea typeface="Lato"/>
                <a:cs typeface="Lato"/>
                <a:sym typeface="Lato"/>
              </a:rPr>
              <a:t>Un cliente sólo habla italiano y está buscando una película en su idioma </a:t>
            </a:r>
            <a:r>
              <a:rPr b="1" lang="es-CO" sz="4400">
                <a:latin typeface="Lato"/>
                <a:ea typeface="Lato"/>
                <a:cs typeface="Lato"/>
                <a:sym typeface="Lato"/>
              </a:rPr>
              <a:t>¿En qué idioma está cada película?</a:t>
            </a:r>
            <a:endParaRPr/>
          </a:p>
          <a:p>
            <a:pPr indent="0" lvl="0" marL="0" rtl="0" algn="l">
              <a:lnSpc>
                <a:spcPct val="110000"/>
              </a:lnSpc>
              <a:spcBef>
                <a:spcPts val="3200"/>
              </a:spcBef>
              <a:spcAft>
                <a:spcPts val="0"/>
              </a:spcAft>
              <a:buClr>
                <a:schemeClr val="dk1"/>
              </a:buClr>
              <a:buSzPts val="4400"/>
              <a:buNone/>
            </a:pPr>
            <a:r>
              <a:rPr lang="es-CO" sz="4400">
                <a:latin typeface="Lato"/>
                <a:ea typeface="Lato"/>
                <a:cs typeface="Lato"/>
                <a:sym typeface="Lato"/>
              </a:rPr>
              <a:t>Plus: ¿Hay alguna película en italiano?</a:t>
            </a:r>
            <a:endParaRPr sz="4400">
              <a:latin typeface="Lato"/>
              <a:ea typeface="Lato"/>
              <a:cs typeface="Lato"/>
              <a:sym typeface="Lato"/>
            </a:endParaRPr>
          </a:p>
        </p:txBody>
      </p:sp>
      <p:grpSp>
        <p:nvGrpSpPr>
          <p:cNvPr id="1725" name="Google Shape;1725;p80"/>
          <p:cNvGrpSpPr/>
          <p:nvPr/>
        </p:nvGrpSpPr>
        <p:grpSpPr>
          <a:xfrm>
            <a:off x="12379841" y="7471779"/>
            <a:ext cx="3980585" cy="1230796"/>
            <a:chOff x="12889395" y="6402456"/>
            <a:chExt cx="3980585" cy="1230796"/>
          </a:xfrm>
        </p:grpSpPr>
        <p:sp>
          <p:nvSpPr>
            <p:cNvPr id="1726" name="Google Shape;1726;p80"/>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727" name="Google Shape;1727;p80"/>
            <p:cNvGrpSpPr/>
            <p:nvPr/>
          </p:nvGrpSpPr>
          <p:grpSpPr>
            <a:xfrm>
              <a:off x="12889395" y="6402456"/>
              <a:ext cx="1230796" cy="1230796"/>
              <a:chOff x="12889395" y="6402456"/>
              <a:chExt cx="1689652" cy="1689652"/>
            </a:xfrm>
          </p:grpSpPr>
          <p:sp>
            <p:nvSpPr>
              <p:cNvPr id="1728" name="Google Shape;1728;p80"/>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729" name="Google Shape;1729;p80"/>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1730" name="Google Shape;1730;p80"/>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ato"/>
                <a:buNone/>
              </a:pPr>
              <a:r>
                <a:rPr b="0" i="0" lang="es-CO" sz="4000" u="none" cap="none" strike="noStrike">
                  <a:solidFill>
                    <a:srgbClr val="FFFFFF"/>
                  </a:solidFill>
                  <a:latin typeface="Lato"/>
                  <a:ea typeface="Lato"/>
                  <a:cs typeface="Lato"/>
                  <a:sym typeface="Lato"/>
                </a:rPr>
                <a:t>PISTAS</a:t>
              </a:r>
              <a:endParaRPr b="0" i="0" sz="4000" u="none" cap="none" strike="noStrike">
                <a:solidFill>
                  <a:srgbClr val="FFFFFF"/>
                </a:solidFill>
                <a:latin typeface="Lato"/>
                <a:ea typeface="Lato"/>
                <a:cs typeface="Lato"/>
                <a:sym typeface="Lato"/>
              </a:endParaRPr>
            </a:p>
          </p:txBody>
        </p:sp>
        <p:sp>
          <p:nvSpPr>
            <p:cNvPr id="1731" name="Google Shape;1731;p80"/>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732" name="Google Shape;1732;p80"/>
          <p:cNvSpPr txBox="1"/>
          <p:nvPr/>
        </p:nvSpPr>
        <p:spPr>
          <a:xfrm>
            <a:off x="13606880" y="9234555"/>
            <a:ext cx="9332632" cy="2684250"/>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rgbClr val="000000"/>
              </a:buClr>
              <a:buSzPts val="4400"/>
              <a:buFont typeface="Courier New"/>
              <a:buChar char="o"/>
            </a:pPr>
            <a:r>
              <a:rPr b="0" i="0" lang="es-CO" sz="4400" u="none" cap="none" strike="noStrike">
                <a:solidFill>
                  <a:srgbClr val="000000"/>
                </a:solidFill>
                <a:latin typeface="Lato"/>
                <a:ea typeface="Lato"/>
                <a:cs typeface="Lato"/>
                <a:sym typeface="Lato"/>
              </a:rPr>
              <a:t>Utiliza las tablas </a:t>
            </a:r>
            <a:r>
              <a:rPr b="1" i="0" lang="es-CO" sz="4400" u="none" cap="none" strike="noStrike">
                <a:solidFill>
                  <a:srgbClr val="000000"/>
                </a:solidFill>
                <a:latin typeface="Lato"/>
                <a:ea typeface="Lato"/>
                <a:cs typeface="Lato"/>
                <a:sym typeface="Lato"/>
              </a:rPr>
              <a:t>film </a:t>
            </a:r>
            <a:r>
              <a:rPr b="0" i="0" lang="es-CO" sz="4400" u="none" cap="none" strike="noStrike">
                <a:solidFill>
                  <a:srgbClr val="000000"/>
                </a:solidFill>
                <a:latin typeface="Lato"/>
                <a:ea typeface="Lato"/>
                <a:cs typeface="Lato"/>
                <a:sym typeface="Lato"/>
              </a:rPr>
              <a:t>y </a:t>
            </a:r>
            <a:r>
              <a:rPr b="1" i="0" lang="es-CO" sz="4400" u="none" cap="none" strike="noStrike">
                <a:solidFill>
                  <a:srgbClr val="000000"/>
                </a:solidFill>
                <a:latin typeface="Lato"/>
                <a:ea typeface="Lato"/>
                <a:cs typeface="Lato"/>
                <a:sym typeface="Lato"/>
              </a:rPr>
              <a:t>language</a:t>
            </a:r>
            <a:endParaRPr b="1" i="0" sz="4400" u="none" cap="none" strike="noStrike">
              <a:solidFill>
                <a:srgbClr val="000000"/>
              </a:solidFill>
              <a:latin typeface="Lato"/>
              <a:ea typeface="Lato"/>
              <a:cs typeface="Lato"/>
              <a:sym typeface="Lato"/>
            </a:endParaRPr>
          </a:p>
          <a:p>
            <a:pPr indent="-457200" lvl="0" marL="457200" marR="0" rtl="0" algn="just">
              <a:lnSpc>
                <a:spcPct val="100000"/>
              </a:lnSpc>
              <a:spcBef>
                <a:spcPts val="3200"/>
              </a:spcBef>
              <a:spcAft>
                <a:spcPts val="0"/>
              </a:spcAft>
              <a:buClr>
                <a:srgbClr val="000000"/>
              </a:buClr>
              <a:buSzPts val="4400"/>
              <a:buFont typeface="Courier New"/>
              <a:buChar char="o"/>
            </a:pPr>
            <a:r>
              <a:rPr lang="es-CO" sz="4400">
                <a:solidFill>
                  <a:srgbClr val="000000"/>
                </a:solidFill>
                <a:latin typeface="Lato"/>
                <a:ea typeface="Lato"/>
                <a:cs typeface="Lato"/>
                <a:sym typeface="Lato"/>
              </a:rPr>
              <a:t>Tomar las columnas título (title) y nombre del idioma (name).</a:t>
            </a:r>
            <a:endParaRPr b="1" i="0" sz="4400" u="none" cap="none" strike="noStrike">
              <a:solidFill>
                <a:srgbClr val="C00000"/>
              </a:solidFill>
              <a:latin typeface="Lato"/>
              <a:ea typeface="Lato"/>
              <a:cs typeface="Lato"/>
              <a:sym typeface="Lato"/>
            </a:endParaRPr>
          </a:p>
        </p:txBody>
      </p:sp>
      <p:sp>
        <p:nvSpPr>
          <p:cNvPr id="1733" name="Google Shape;1733;p80"/>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7200"/>
              <a:buFont typeface="Lato"/>
              <a:buNone/>
            </a:pPr>
            <a:r>
              <a:rPr b="0" i="0" lang="es-CO" sz="7200" u="none" cap="none" strike="noStrike">
                <a:solidFill>
                  <a:srgbClr val="FFFFFF"/>
                </a:solidFill>
                <a:latin typeface="Lato"/>
                <a:ea typeface="Lato"/>
                <a:cs typeface="Lato"/>
                <a:sym typeface="Lato"/>
              </a:rPr>
              <a:t>5:00</a:t>
            </a:r>
            <a:endParaRPr/>
          </a:p>
        </p:txBody>
      </p:sp>
      <p:grpSp>
        <p:nvGrpSpPr>
          <p:cNvPr id="1734" name="Google Shape;1734;p80"/>
          <p:cNvGrpSpPr/>
          <p:nvPr/>
        </p:nvGrpSpPr>
        <p:grpSpPr>
          <a:xfrm>
            <a:off x="21922690" y="10842237"/>
            <a:ext cx="1720574" cy="1959113"/>
            <a:chOff x="21922690" y="11086899"/>
            <a:chExt cx="1720574" cy="1959113"/>
          </a:xfrm>
        </p:grpSpPr>
        <p:sp>
          <p:nvSpPr>
            <p:cNvPr id="1735" name="Google Shape;1735;p80"/>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736" name="Google Shape;1736;p80"/>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1737" name="Google Shape;1737;p80"/>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Lato"/>
              <a:buNone/>
            </a:pPr>
            <a:r>
              <a:rPr b="0" i="0" lang="es-CO" sz="1800" u="none" cap="none" strike="noStrike">
                <a:solidFill>
                  <a:srgbClr val="000000"/>
                </a:solidFill>
                <a:latin typeface="Lato"/>
                <a:ea typeface="Lato"/>
                <a:cs typeface="Lato"/>
                <a:sym typeface="Lato"/>
              </a:rPr>
              <a:t>© Diseño y Gestión de Bases de Datos con SQL  | Universidad de los Andes </a:t>
            </a:r>
            <a:endParaRPr/>
          </a:p>
        </p:txBody>
      </p:sp>
      <p:sp>
        <p:nvSpPr>
          <p:cNvPr id="1738" name="Google Shape;1738;p80"/>
          <p:cNvSpPr/>
          <p:nvPr/>
        </p:nvSpPr>
        <p:spPr>
          <a:xfrm>
            <a:off x="2585240" y="3167911"/>
            <a:ext cx="7848981" cy="8166396"/>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39" name="Google Shape;1739;p80"/>
          <p:cNvSpPr txBox="1"/>
          <p:nvPr/>
        </p:nvSpPr>
        <p:spPr>
          <a:xfrm>
            <a:off x="3501121" y="4185394"/>
            <a:ext cx="601721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000"/>
              <a:buFont typeface="Roboto"/>
              <a:buNone/>
            </a:pPr>
            <a:r>
              <a:rPr b="1" i="0" lang="es-CO" sz="4000" u="none" cap="none" strike="noStrike">
                <a:solidFill>
                  <a:srgbClr val="C00000"/>
                </a:solidFill>
                <a:latin typeface="Roboto"/>
                <a:ea typeface="Roboto"/>
                <a:cs typeface="Roboto"/>
                <a:sym typeface="Roboto"/>
              </a:rPr>
              <a:t>SOLUCIÓN</a:t>
            </a:r>
            <a:endParaRPr/>
          </a:p>
        </p:txBody>
      </p:sp>
      <p:sp>
        <p:nvSpPr>
          <p:cNvPr id="1740" name="Google Shape;1740;p80"/>
          <p:cNvSpPr txBox="1"/>
          <p:nvPr/>
        </p:nvSpPr>
        <p:spPr>
          <a:xfrm>
            <a:off x="3242273" y="4834710"/>
            <a:ext cx="6534915"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endParaRPr/>
          </a:p>
          <a:p>
            <a:pPr indent="0" lvl="0" marL="0" marR="0" rtl="0" algn="l">
              <a:spcBef>
                <a:spcPts val="0"/>
              </a:spcBef>
              <a:spcAft>
                <a:spcPts val="0"/>
              </a:spcAft>
              <a:buNone/>
            </a:pPr>
            <a:r>
              <a:rPr lang="es-CO" sz="4000">
                <a:solidFill>
                  <a:srgbClr val="ED7D31"/>
                </a:solidFill>
                <a:latin typeface="Consolas"/>
                <a:ea typeface="Consolas"/>
                <a:cs typeface="Consolas"/>
                <a:sym typeface="Consolas"/>
              </a:rPr>
              <a:t>  </a:t>
            </a:r>
            <a:r>
              <a:rPr lang="es-CO" sz="4000">
                <a:solidFill>
                  <a:schemeClr val="dk1"/>
                </a:solidFill>
                <a:latin typeface="Consolas"/>
                <a:ea typeface="Consolas"/>
                <a:cs typeface="Consolas"/>
                <a:sym typeface="Consolas"/>
              </a:rPr>
              <a:t>film.title,</a:t>
            </a:r>
            <a:endParaRPr/>
          </a:p>
          <a:p>
            <a:pPr indent="0" lvl="0" marL="0" marR="0" rtl="0" algn="l">
              <a:spcBef>
                <a:spcPts val="0"/>
              </a:spcBef>
              <a:spcAft>
                <a:spcPts val="0"/>
              </a:spcAft>
              <a:buNone/>
            </a:pPr>
            <a:r>
              <a:rPr lang="es-CO" sz="4000">
                <a:solidFill>
                  <a:schemeClr val="dk1"/>
                </a:solidFill>
                <a:latin typeface="Consolas"/>
                <a:ea typeface="Consolas"/>
                <a:cs typeface="Consolas"/>
                <a:sym typeface="Consolas"/>
              </a:rPr>
              <a:t>  film.length,</a:t>
            </a:r>
            <a:endParaRPr/>
          </a:p>
          <a:p>
            <a:pPr indent="0" lvl="0" marL="0" marR="0" rtl="0" algn="l">
              <a:spcBef>
                <a:spcPts val="0"/>
              </a:spcBef>
              <a:spcAft>
                <a:spcPts val="0"/>
              </a:spcAft>
              <a:buNone/>
            </a:pPr>
            <a:r>
              <a:rPr lang="es-CO" sz="4000">
                <a:solidFill>
                  <a:schemeClr val="dk1"/>
                </a:solidFill>
                <a:latin typeface="Consolas"/>
                <a:ea typeface="Consolas"/>
                <a:cs typeface="Consolas"/>
                <a:sym typeface="Consolas"/>
              </a:rPr>
              <a:t>  language.name</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FROM</a:t>
            </a:r>
            <a:r>
              <a:rPr lang="es-CO" sz="4000">
                <a:solidFill>
                  <a:srgbClr val="ED7D31"/>
                </a:solidFill>
                <a:latin typeface="Consolas"/>
                <a:ea typeface="Consolas"/>
                <a:cs typeface="Consolas"/>
                <a:sym typeface="Consolas"/>
              </a:rPr>
              <a:t> </a:t>
            </a:r>
            <a:r>
              <a:rPr lang="es-CO" sz="4000">
                <a:solidFill>
                  <a:schemeClr val="dk1"/>
                </a:solidFill>
                <a:latin typeface="Consolas"/>
                <a:ea typeface="Consolas"/>
                <a:cs typeface="Consolas"/>
                <a:sym typeface="Consolas"/>
              </a:rPr>
              <a:t>film</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INNER JOIN </a:t>
            </a:r>
            <a:r>
              <a:rPr lang="es-CO" sz="4000">
                <a:solidFill>
                  <a:schemeClr val="dk1"/>
                </a:solidFill>
                <a:latin typeface="Consolas"/>
                <a:ea typeface="Consolas"/>
                <a:cs typeface="Consolas"/>
                <a:sym typeface="Consolas"/>
              </a:rPr>
              <a:t>language</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ON</a:t>
            </a:r>
            <a:r>
              <a:rPr lang="es-CO" sz="4000">
                <a:solidFill>
                  <a:srgbClr val="ED7D31"/>
                </a:solidFill>
                <a:latin typeface="Consolas"/>
                <a:ea typeface="Consolas"/>
                <a:cs typeface="Consolas"/>
                <a:sym typeface="Consolas"/>
              </a:rPr>
              <a:t> </a:t>
            </a:r>
            <a:r>
              <a:rPr lang="es-CO" sz="4000">
                <a:solidFill>
                  <a:schemeClr val="dk1"/>
                </a:solidFill>
                <a:latin typeface="Consolas"/>
                <a:ea typeface="Consolas"/>
                <a:cs typeface="Consolas"/>
                <a:sym typeface="Consolas"/>
              </a:rPr>
              <a:t>film.language_id = language.language_id</a:t>
            </a:r>
            <a:endParaRPr i="0" sz="4000" u="none" cap="none" strike="noStrike">
              <a:solidFill>
                <a:schemeClr val="dk1"/>
              </a:solidFill>
              <a:latin typeface="Consolas"/>
              <a:ea typeface="Consolas"/>
              <a:cs typeface="Consolas"/>
              <a:sym typeface="Consolas"/>
            </a:endParaRPr>
          </a:p>
        </p:txBody>
      </p:sp>
      <p:grpSp>
        <p:nvGrpSpPr>
          <p:cNvPr id="1741" name="Google Shape;1741;p80"/>
          <p:cNvGrpSpPr/>
          <p:nvPr/>
        </p:nvGrpSpPr>
        <p:grpSpPr>
          <a:xfrm>
            <a:off x="4409693" y="11911524"/>
            <a:ext cx="1647445" cy="1489991"/>
            <a:chOff x="7210805" y="4564306"/>
            <a:chExt cx="2904485" cy="2754985"/>
          </a:xfrm>
        </p:grpSpPr>
        <p:pic>
          <p:nvPicPr>
            <p:cNvPr id="1742" name="Google Shape;1742;p80"/>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1743" name="Google Shape;1743;p80"/>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
        <p:nvSpPr>
          <p:cNvPr id="1744" name="Google Shape;1744;p80"/>
          <p:cNvSpPr txBox="1"/>
          <p:nvPr/>
        </p:nvSpPr>
        <p:spPr>
          <a:xfrm>
            <a:off x="3230809" y="4834710"/>
            <a:ext cx="6534915" cy="6247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endParaRPr/>
          </a:p>
          <a:p>
            <a:pPr indent="0" lvl="0" marL="0" marR="0" rtl="0" algn="l">
              <a:spcBef>
                <a:spcPts val="0"/>
              </a:spcBef>
              <a:spcAft>
                <a:spcPts val="0"/>
              </a:spcAft>
              <a:buNone/>
            </a:pPr>
            <a:r>
              <a:rPr lang="es-CO" sz="4000">
                <a:solidFill>
                  <a:srgbClr val="ED7D31"/>
                </a:solidFill>
                <a:latin typeface="Consolas"/>
                <a:ea typeface="Consolas"/>
                <a:cs typeface="Consolas"/>
                <a:sym typeface="Consolas"/>
              </a:rPr>
              <a:t>  </a:t>
            </a:r>
            <a:r>
              <a:rPr lang="es-CO" sz="4000">
                <a:solidFill>
                  <a:schemeClr val="dk1"/>
                </a:solidFill>
                <a:latin typeface="Consolas"/>
                <a:ea typeface="Consolas"/>
                <a:cs typeface="Consolas"/>
                <a:sym typeface="Consolas"/>
              </a:rPr>
              <a:t>film.title,</a:t>
            </a:r>
            <a:endParaRPr/>
          </a:p>
          <a:p>
            <a:pPr indent="0" lvl="0" marL="0" marR="0" rtl="0" algn="l">
              <a:spcBef>
                <a:spcPts val="0"/>
              </a:spcBef>
              <a:spcAft>
                <a:spcPts val="0"/>
              </a:spcAft>
              <a:buNone/>
            </a:pPr>
            <a:r>
              <a:rPr lang="es-CO" sz="4000">
                <a:solidFill>
                  <a:schemeClr val="dk1"/>
                </a:solidFill>
                <a:latin typeface="Consolas"/>
                <a:ea typeface="Consolas"/>
                <a:cs typeface="Consolas"/>
                <a:sym typeface="Consolas"/>
              </a:rPr>
              <a:t>  film.length,</a:t>
            </a:r>
            <a:endParaRPr/>
          </a:p>
          <a:p>
            <a:pPr indent="0" lvl="0" marL="0" marR="0" rtl="0" algn="l">
              <a:spcBef>
                <a:spcPts val="0"/>
              </a:spcBef>
              <a:spcAft>
                <a:spcPts val="0"/>
              </a:spcAft>
              <a:buNone/>
            </a:pPr>
            <a:r>
              <a:rPr lang="es-CO" sz="4000">
                <a:solidFill>
                  <a:schemeClr val="dk1"/>
                </a:solidFill>
                <a:latin typeface="Consolas"/>
                <a:ea typeface="Consolas"/>
                <a:cs typeface="Consolas"/>
                <a:sym typeface="Consolas"/>
              </a:rPr>
              <a:t>  language.name</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FROM</a:t>
            </a:r>
            <a:r>
              <a:rPr lang="es-CO" sz="4000">
                <a:solidFill>
                  <a:srgbClr val="ED7D31"/>
                </a:solidFill>
                <a:latin typeface="Consolas"/>
                <a:ea typeface="Consolas"/>
                <a:cs typeface="Consolas"/>
                <a:sym typeface="Consolas"/>
              </a:rPr>
              <a:t> </a:t>
            </a:r>
            <a:r>
              <a:rPr lang="es-CO" sz="4000">
                <a:solidFill>
                  <a:schemeClr val="dk1"/>
                </a:solidFill>
                <a:latin typeface="Consolas"/>
                <a:ea typeface="Consolas"/>
                <a:cs typeface="Consolas"/>
                <a:sym typeface="Consolas"/>
              </a:rPr>
              <a:t>film</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INNER JOIN </a:t>
            </a:r>
            <a:r>
              <a:rPr lang="es-CO" sz="4000">
                <a:solidFill>
                  <a:schemeClr val="dk1"/>
                </a:solidFill>
                <a:latin typeface="Consolas"/>
                <a:ea typeface="Consolas"/>
                <a:cs typeface="Consolas"/>
                <a:sym typeface="Consolas"/>
              </a:rPr>
              <a:t>language</a:t>
            </a:r>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ON</a:t>
            </a:r>
            <a:r>
              <a:rPr lang="es-CO" sz="4000">
                <a:solidFill>
                  <a:srgbClr val="ED7D31"/>
                </a:solidFill>
                <a:latin typeface="Consolas"/>
                <a:ea typeface="Consolas"/>
                <a:cs typeface="Consolas"/>
                <a:sym typeface="Consolas"/>
              </a:rPr>
              <a:t> </a:t>
            </a:r>
            <a:r>
              <a:rPr lang="es-CO" sz="4000">
                <a:solidFill>
                  <a:schemeClr val="dk1"/>
                </a:solidFill>
                <a:latin typeface="Consolas"/>
                <a:ea typeface="Consolas"/>
                <a:cs typeface="Consolas"/>
                <a:sym typeface="Consolas"/>
              </a:rPr>
              <a:t>film.language_id = language.language_id</a:t>
            </a:r>
            <a:endParaRPr sz="4000">
              <a:solidFill>
                <a:schemeClr val="dk1"/>
              </a:solidFill>
              <a:latin typeface="Consolas"/>
              <a:ea typeface="Consolas"/>
              <a:cs typeface="Consolas"/>
              <a:sym typeface="Consolas"/>
            </a:endParaRPr>
          </a:p>
          <a:p>
            <a:pPr indent="0" lvl="0" marL="0" marR="0" rtl="0" algn="l">
              <a:spcBef>
                <a:spcPts val="0"/>
              </a:spcBef>
              <a:spcAft>
                <a:spcPts val="0"/>
              </a:spcAft>
              <a:buNone/>
            </a:pPr>
            <a:r>
              <a:t/>
            </a:r>
            <a:endParaRPr i="0" sz="4000" u="none" cap="none" strike="noStrike">
              <a:solidFill>
                <a:schemeClr val="dk1"/>
              </a:solidFill>
              <a:latin typeface="Consolas"/>
              <a:ea typeface="Consolas"/>
              <a:cs typeface="Consolas"/>
              <a:sym typeface="Consolas"/>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WHERE </a:t>
            </a:r>
            <a:r>
              <a:rPr lang="es-CO" sz="4000">
                <a:solidFill>
                  <a:schemeClr val="dk1"/>
                </a:solidFill>
                <a:latin typeface="Consolas"/>
                <a:ea typeface="Consolas"/>
                <a:cs typeface="Consolas"/>
                <a:sym typeface="Consolas"/>
              </a:rPr>
              <a:t>name = 'Italian'</a:t>
            </a:r>
            <a:endParaRPr i="0" sz="4000" u="none" cap="none" strike="noStrike">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0" st="0"/>
                                            </p:txEl>
                                          </p:spTgt>
                                        </p:tgtEl>
                                        <p:attrNameLst>
                                          <p:attrName>style.visibility</p:attrName>
                                        </p:attrNameLst>
                                      </p:cBhvr>
                                      <p:to>
                                        <p:strVal val="visible"/>
                                      </p:to>
                                    </p:set>
                                    <p:animEffect filter="fade" transition="in">
                                      <p:cBhvr>
                                        <p:cTn dur="500"/>
                                        <p:tgtEl>
                                          <p:spTgt spid="17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1" st="1"/>
                                            </p:txEl>
                                          </p:spTgt>
                                        </p:tgtEl>
                                        <p:attrNameLst>
                                          <p:attrName>style.visibility</p:attrName>
                                        </p:attrNameLst>
                                      </p:cBhvr>
                                      <p:to>
                                        <p:strVal val="visible"/>
                                      </p:to>
                                    </p:set>
                                    <p:animEffect filter="fade" transition="in">
                                      <p:cBhvr>
                                        <p:cTn dur="500"/>
                                        <p:tgtEl>
                                          <p:spTgt spid="17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5"/>
                                        </p:tgtEl>
                                        <p:attrNameLst>
                                          <p:attrName>style.visibility</p:attrName>
                                        </p:attrNameLst>
                                      </p:cBhvr>
                                      <p:to>
                                        <p:strVal val="visible"/>
                                      </p:to>
                                    </p:set>
                                    <p:animEffect filter="fade" transition="in">
                                      <p:cBhvr>
                                        <p:cTn dur="500"/>
                                        <p:tgtEl>
                                          <p:spTgt spid="1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2">
                                            <p:txEl>
                                              <p:pRg end="0" st="0"/>
                                            </p:txEl>
                                          </p:spTgt>
                                        </p:tgtEl>
                                        <p:attrNameLst>
                                          <p:attrName>style.visibility</p:attrName>
                                        </p:attrNameLst>
                                      </p:cBhvr>
                                      <p:to>
                                        <p:strVal val="visible"/>
                                      </p:to>
                                    </p:set>
                                    <p:animEffect filter="fade" transition="in">
                                      <p:cBhvr>
                                        <p:cTn dur="500"/>
                                        <p:tgtEl>
                                          <p:spTgt spid="17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2">
                                            <p:txEl>
                                              <p:pRg end="1" st="1"/>
                                            </p:txEl>
                                          </p:spTgt>
                                        </p:tgtEl>
                                        <p:attrNameLst>
                                          <p:attrName>style.visibility</p:attrName>
                                        </p:attrNameLst>
                                      </p:cBhvr>
                                      <p:to>
                                        <p:strVal val="visible"/>
                                      </p:to>
                                    </p:set>
                                    <p:animEffect filter="fade" transition="in">
                                      <p:cBhvr>
                                        <p:cTn dur="500"/>
                                        <p:tgtEl>
                                          <p:spTgt spid="17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gtEl>
                                        <p:attrNameLst>
                                          <p:attrName>style.visibility</p:attrName>
                                        </p:attrNameLst>
                                      </p:cBhvr>
                                      <p:to>
                                        <p:strVal val="visible"/>
                                      </p:to>
                                    </p:set>
                                    <p:animEffect filter="fade" transition="in">
                                      <p:cBhvr>
                                        <p:cTn dur="500"/>
                                        <p:tgtEl>
                                          <p:spTgt spid="1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500"/>
                                        <p:tgtEl>
                                          <p:spTgt spid="1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500"/>
                                        <p:tgtEl>
                                          <p:spTgt spid="1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500"/>
                                        <p:tgtEl>
                                          <p:spTgt spid="1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8" name="Shape 1748"/>
        <p:cNvGrpSpPr/>
        <p:nvPr/>
      </p:nvGrpSpPr>
      <p:grpSpPr>
        <a:xfrm>
          <a:off x="0" y="0"/>
          <a:ext cx="0" cy="0"/>
          <a:chOff x="0" y="0"/>
          <a:chExt cx="0" cy="0"/>
        </a:xfrm>
      </p:grpSpPr>
      <p:sp>
        <p:nvSpPr>
          <p:cNvPr id="1749" name="Google Shape;1749;p81"/>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50" name="Google Shape;1750;p81"/>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51" name="Google Shape;1751;p81"/>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Desafío 5.</a:t>
            </a:r>
            <a:endParaRPr sz="7200">
              <a:solidFill>
                <a:schemeClr val="dk1"/>
              </a:solidFill>
              <a:latin typeface="Roboto"/>
              <a:ea typeface="Roboto"/>
              <a:cs typeface="Roboto"/>
              <a:sym typeface="Roboto"/>
            </a:endParaRPr>
          </a:p>
        </p:txBody>
      </p:sp>
      <p:sp>
        <p:nvSpPr>
          <p:cNvPr id="1752" name="Google Shape;1752;p81"/>
          <p:cNvSpPr txBox="1"/>
          <p:nvPr>
            <p:ph idx="1" type="body"/>
          </p:nvPr>
        </p:nvSpPr>
        <p:spPr>
          <a:xfrm>
            <a:off x="12379841" y="3101008"/>
            <a:ext cx="10559671" cy="378908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10000"/>
              </a:lnSpc>
              <a:spcBef>
                <a:spcPts val="0"/>
              </a:spcBef>
              <a:spcAft>
                <a:spcPts val="0"/>
              </a:spcAft>
              <a:buClr>
                <a:schemeClr val="dk1"/>
              </a:buClr>
              <a:buSzPct val="100000"/>
              <a:buNone/>
            </a:pPr>
            <a:r>
              <a:rPr lang="es-CO" sz="4400">
                <a:latin typeface="Lato"/>
                <a:ea typeface="Lato"/>
                <a:cs typeface="Lato"/>
                <a:sym typeface="Lato"/>
              </a:rPr>
              <a:t>Las condiciones de impuestos para el estado de California han cambiado y necesitamos notificar a nuestros clientes por correo.</a:t>
            </a:r>
            <a:br>
              <a:rPr lang="es-CO" sz="4400">
                <a:latin typeface="Lato"/>
                <a:ea typeface="Lato"/>
                <a:cs typeface="Lato"/>
                <a:sym typeface="Lato"/>
              </a:rPr>
            </a:br>
            <a:r>
              <a:rPr lang="es-CO" sz="4400">
                <a:latin typeface="Lato"/>
                <a:ea typeface="Lato"/>
                <a:cs typeface="Lato"/>
                <a:sym typeface="Lato"/>
              </a:rPr>
              <a:t>¿Cuáles son los correos de los clientes que viven en California?</a:t>
            </a:r>
            <a:endParaRPr/>
          </a:p>
        </p:txBody>
      </p:sp>
      <p:grpSp>
        <p:nvGrpSpPr>
          <p:cNvPr id="1753" name="Google Shape;1753;p81"/>
          <p:cNvGrpSpPr/>
          <p:nvPr/>
        </p:nvGrpSpPr>
        <p:grpSpPr>
          <a:xfrm>
            <a:off x="12379841" y="7471779"/>
            <a:ext cx="3980585" cy="1230796"/>
            <a:chOff x="12889395" y="6402456"/>
            <a:chExt cx="3980585" cy="1230796"/>
          </a:xfrm>
        </p:grpSpPr>
        <p:sp>
          <p:nvSpPr>
            <p:cNvPr id="1754" name="Google Shape;1754;p81"/>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55" name="Google Shape;1755;p81"/>
            <p:cNvGrpSpPr/>
            <p:nvPr/>
          </p:nvGrpSpPr>
          <p:grpSpPr>
            <a:xfrm>
              <a:off x="12889395" y="6402456"/>
              <a:ext cx="1230796" cy="1230796"/>
              <a:chOff x="12889395" y="6402456"/>
              <a:chExt cx="1689652" cy="1689652"/>
            </a:xfrm>
          </p:grpSpPr>
          <p:sp>
            <p:nvSpPr>
              <p:cNvPr id="1756" name="Google Shape;1756;p81"/>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57" name="Google Shape;1757;p81"/>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1758" name="Google Shape;1758;p81"/>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000">
                  <a:solidFill>
                    <a:schemeClr val="lt1"/>
                  </a:solidFill>
                  <a:latin typeface="Lato"/>
                  <a:ea typeface="Lato"/>
                  <a:cs typeface="Lato"/>
                  <a:sym typeface="Lato"/>
                </a:rPr>
                <a:t>PISTAS</a:t>
              </a:r>
              <a:endParaRPr sz="4000">
                <a:solidFill>
                  <a:schemeClr val="lt1"/>
                </a:solidFill>
                <a:latin typeface="Lato"/>
                <a:ea typeface="Lato"/>
                <a:cs typeface="Lato"/>
                <a:sym typeface="Lato"/>
              </a:endParaRPr>
            </a:p>
          </p:txBody>
        </p:sp>
        <p:sp>
          <p:nvSpPr>
            <p:cNvPr id="1759" name="Google Shape;1759;p81"/>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0" name="Google Shape;1760;p81"/>
          <p:cNvSpPr txBox="1"/>
          <p:nvPr/>
        </p:nvSpPr>
        <p:spPr>
          <a:xfrm>
            <a:off x="13606880" y="9234555"/>
            <a:ext cx="9332632" cy="2684250"/>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100000"/>
              </a:lnSpc>
              <a:spcBef>
                <a:spcPts val="0"/>
              </a:spcBef>
              <a:spcAft>
                <a:spcPts val="0"/>
              </a:spcAft>
              <a:buClr>
                <a:schemeClr val="dk1"/>
              </a:buClr>
              <a:buSzPts val="4400"/>
              <a:buFont typeface="Courier New"/>
              <a:buChar char="o"/>
            </a:pPr>
            <a:r>
              <a:rPr lang="es-CO" sz="4400">
                <a:solidFill>
                  <a:schemeClr val="dk1"/>
                </a:solidFill>
                <a:latin typeface="Lato"/>
                <a:ea typeface="Lato"/>
                <a:cs typeface="Lato"/>
                <a:sym typeface="Lato"/>
              </a:rPr>
              <a:t>Utiliza las tablas </a:t>
            </a:r>
            <a:r>
              <a:rPr b="1" lang="es-CO" sz="4400">
                <a:solidFill>
                  <a:schemeClr val="dk1"/>
                </a:solidFill>
                <a:latin typeface="Lato"/>
                <a:ea typeface="Lato"/>
                <a:cs typeface="Lato"/>
                <a:sym typeface="Lato"/>
              </a:rPr>
              <a:t>customer </a:t>
            </a:r>
            <a:r>
              <a:rPr lang="es-CO" sz="4400">
                <a:solidFill>
                  <a:schemeClr val="dk1"/>
                </a:solidFill>
                <a:latin typeface="Lato"/>
                <a:ea typeface="Lato"/>
                <a:cs typeface="Lato"/>
                <a:sym typeface="Lato"/>
              </a:rPr>
              <a:t>y address</a:t>
            </a:r>
            <a:endParaRPr b="1" sz="4400">
              <a:solidFill>
                <a:schemeClr val="dk1"/>
              </a:solidFill>
              <a:latin typeface="Lato"/>
              <a:ea typeface="Lato"/>
              <a:cs typeface="Lato"/>
              <a:sym typeface="Lato"/>
            </a:endParaRPr>
          </a:p>
          <a:p>
            <a:pPr indent="-457200" lvl="0" marL="457200" marR="0" rtl="0" algn="just">
              <a:lnSpc>
                <a:spcPct val="100000"/>
              </a:lnSpc>
              <a:spcBef>
                <a:spcPts val="3200"/>
              </a:spcBef>
              <a:spcAft>
                <a:spcPts val="0"/>
              </a:spcAft>
              <a:buClr>
                <a:schemeClr val="dk1"/>
              </a:buClr>
              <a:buSzPts val="4400"/>
              <a:buFont typeface="Courier New"/>
              <a:buChar char="o"/>
            </a:pPr>
            <a:r>
              <a:rPr lang="es-CO" sz="4400">
                <a:solidFill>
                  <a:schemeClr val="dk1"/>
                </a:solidFill>
                <a:latin typeface="Lato"/>
                <a:ea typeface="Lato"/>
                <a:cs typeface="Lato"/>
                <a:sym typeface="Lato"/>
              </a:rPr>
              <a:t>Revisa la columna </a:t>
            </a:r>
            <a:r>
              <a:rPr b="1" lang="es-CO" sz="4400">
                <a:solidFill>
                  <a:schemeClr val="dk1"/>
                </a:solidFill>
                <a:latin typeface="Lato"/>
                <a:ea typeface="Lato"/>
                <a:cs typeface="Lato"/>
                <a:sym typeface="Lato"/>
              </a:rPr>
              <a:t>district</a:t>
            </a:r>
            <a:endParaRPr b="1" sz="4400">
              <a:solidFill>
                <a:srgbClr val="C00000"/>
              </a:solidFill>
              <a:latin typeface="Lato"/>
              <a:ea typeface="Lato"/>
              <a:cs typeface="Lato"/>
              <a:sym typeface="Lato"/>
            </a:endParaRPr>
          </a:p>
        </p:txBody>
      </p:sp>
      <p:sp>
        <p:nvSpPr>
          <p:cNvPr id="1761" name="Google Shape;1761;p81"/>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5:00</a:t>
            </a:r>
            <a:endParaRPr/>
          </a:p>
        </p:txBody>
      </p:sp>
      <p:grpSp>
        <p:nvGrpSpPr>
          <p:cNvPr id="1762" name="Google Shape;1762;p81"/>
          <p:cNvGrpSpPr/>
          <p:nvPr/>
        </p:nvGrpSpPr>
        <p:grpSpPr>
          <a:xfrm>
            <a:off x="21922690" y="10842237"/>
            <a:ext cx="1720574" cy="1959113"/>
            <a:chOff x="21922690" y="11086899"/>
            <a:chExt cx="1720574" cy="1959113"/>
          </a:xfrm>
        </p:grpSpPr>
        <p:sp>
          <p:nvSpPr>
            <p:cNvPr id="1763" name="Google Shape;1763;p81"/>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64" name="Google Shape;1764;p81"/>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1765" name="Google Shape;1765;p81"/>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766" name="Google Shape;1766;p81"/>
          <p:cNvSpPr/>
          <p:nvPr/>
        </p:nvSpPr>
        <p:spPr>
          <a:xfrm>
            <a:off x="2585240" y="3167911"/>
            <a:ext cx="7848981" cy="7682698"/>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7" name="Google Shape;1767;p81"/>
          <p:cNvSpPr txBox="1"/>
          <p:nvPr/>
        </p:nvSpPr>
        <p:spPr>
          <a:xfrm>
            <a:off x="3501121" y="4185394"/>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rgbClr val="C00000"/>
                </a:solidFill>
                <a:latin typeface="Roboto"/>
                <a:ea typeface="Roboto"/>
                <a:cs typeface="Roboto"/>
                <a:sym typeface="Roboto"/>
              </a:rPr>
              <a:t>SOLUCIÓN</a:t>
            </a:r>
            <a:endParaRPr/>
          </a:p>
        </p:txBody>
      </p:sp>
      <p:sp>
        <p:nvSpPr>
          <p:cNvPr id="1768" name="Google Shape;1768;p81"/>
          <p:cNvSpPr txBox="1"/>
          <p:nvPr/>
        </p:nvSpPr>
        <p:spPr>
          <a:xfrm>
            <a:off x="3242273" y="5600252"/>
            <a:ext cx="6534915"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000">
                <a:solidFill>
                  <a:srgbClr val="C00000"/>
                </a:solidFill>
                <a:latin typeface="Consolas"/>
                <a:ea typeface="Consolas"/>
                <a:cs typeface="Consolas"/>
                <a:sym typeface="Consolas"/>
              </a:rPr>
              <a:t>SELECT</a:t>
            </a:r>
            <a:r>
              <a:rPr lang="es-CO" sz="4000">
                <a:solidFill>
                  <a:schemeClr val="dk1"/>
                </a:solidFill>
                <a:latin typeface="Consolas"/>
                <a:ea typeface="Consolas"/>
                <a:cs typeface="Consolas"/>
                <a:sym typeface="Consolas"/>
              </a:rPr>
              <a:t> district, email </a:t>
            </a:r>
            <a:r>
              <a:rPr b="1" lang="es-CO" sz="4000">
                <a:solidFill>
                  <a:srgbClr val="C00000"/>
                </a:solidFill>
                <a:latin typeface="Consolas"/>
                <a:ea typeface="Consolas"/>
                <a:cs typeface="Consolas"/>
                <a:sym typeface="Consolas"/>
              </a:rPr>
              <a:t>FROM</a:t>
            </a:r>
            <a:r>
              <a:rPr lang="es-CO" sz="4000">
                <a:solidFill>
                  <a:schemeClr val="dk1"/>
                </a:solidFill>
                <a:latin typeface="Consolas"/>
                <a:ea typeface="Consolas"/>
                <a:cs typeface="Consolas"/>
                <a:sym typeface="Consolas"/>
              </a:rPr>
              <a:t> address </a:t>
            </a:r>
            <a:r>
              <a:rPr b="1" lang="es-CO" sz="4000">
                <a:solidFill>
                  <a:srgbClr val="C00000"/>
                </a:solidFill>
                <a:latin typeface="Consolas"/>
                <a:ea typeface="Consolas"/>
                <a:cs typeface="Consolas"/>
                <a:sym typeface="Consolas"/>
              </a:rPr>
              <a:t>INNER</a:t>
            </a:r>
            <a:r>
              <a:rPr lang="es-CO" sz="4000">
                <a:solidFill>
                  <a:schemeClr val="dk1"/>
                </a:solidFill>
                <a:latin typeface="Consolas"/>
                <a:ea typeface="Consolas"/>
                <a:cs typeface="Consolas"/>
                <a:sym typeface="Consolas"/>
              </a:rPr>
              <a:t> </a:t>
            </a:r>
            <a:r>
              <a:rPr b="1" lang="es-CO" sz="4000">
                <a:solidFill>
                  <a:srgbClr val="C00000"/>
                </a:solidFill>
                <a:latin typeface="Consolas"/>
                <a:ea typeface="Consolas"/>
                <a:cs typeface="Consolas"/>
                <a:sym typeface="Consolas"/>
              </a:rPr>
              <a:t>JOIN </a:t>
            </a:r>
            <a:r>
              <a:rPr lang="es-CO" sz="4000">
                <a:solidFill>
                  <a:schemeClr val="dk1"/>
                </a:solidFill>
                <a:latin typeface="Consolas"/>
                <a:ea typeface="Consolas"/>
                <a:cs typeface="Consolas"/>
                <a:sym typeface="Consolas"/>
              </a:rPr>
              <a:t>customer</a:t>
            </a:r>
            <a:endParaRPr sz="4000">
              <a:solidFill>
                <a:schemeClr val="dk1"/>
              </a:solidFill>
              <a:latin typeface="Consolas"/>
              <a:ea typeface="Consolas"/>
              <a:cs typeface="Consolas"/>
              <a:sym typeface="Consolas"/>
            </a:endParaRPr>
          </a:p>
          <a:p>
            <a:pPr indent="0" lvl="0" marL="0" marR="0" rtl="0" algn="l">
              <a:spcBef>
                <a:spcPts val="0"/>
              </a:spcBef>
              <a:spcAft>
                <a:spcPts val="0"/>
              </a:spcAft>
              <a:buNone/>
            </a:pPr>
            <a:r>
              <a:rPr b="1" lang="es-CO" sz="4000">
                <a:solidFill>
                  <a:srgbClr val="C00000"/>
                </a:solidFill>
                <a:latin typeface="Consolas"/>
                <a:ea typeface="Consolas"/>
                <a:cs typeface="Consolas"/>
                <a:sym typeface="Consolas"/>
              </a:rPr>
              <a:t>ON</a:t>
            </a:r>
            <a:r>
              <a:rPr lang="es-CO" sz="4000">
                <a:solidFill>
                  <a:schemeClr val="dk1"/>
                </a:solidFill>
                <a:latin typeface="Consolas"/>
                <a:ea typeface="Consolas"/>
                <a:cs typeface="Consolas"/>
                <a:sym typeface="Consolas"/>
              </a:rPr>
              <a:t> address.customer_id = customer.customer_id </a:t>
            </a:r>
            <a:r>
              <a:rPr b="1" lang="es-CO" sz="4000">
                <a:solidFill>
                  <a:srgbClr val="C00000"/>
                </a:solidFill>
                <a:latin typeface="Consolas"/>
                <a:ea typeface="Consolas"/>
                <a:cs typeface="Consolas"/>
                <a:sym typeface="Consolas"/>
              </a:rPr>
              <a:t>WHERE</a:t>
            </a:r>
            <a:r>
              <a:rPr lang="es-CO" sz="4000">
                <a:solidFill>
                  <a:schemeClr val="dk1"/>
                </a:solidFill>
                <a:latin typeface="Consolas"/>
                <a:ea typeface="Consolas"/>
                <a:cs typeface="Consolas"/>
                <a:sym typeface="Consolas"/>
              </a:rPr>
              <a:t> district = </a:t>
            </a:r>
            <a:r>
              <a:rPr lang="es-CO" sz="4000">
                <a:solidFill>
                  <a:schemeClr val="accent2"/>
                </a:solidFill>
                <a:latin typeface="Consolas"/>
                <a:ea typeface="Consolas"/>
                <a:cs typeface="Consolas"/>
                <a:sym typeface="Consolas"/>
              </a:rPr>
              <a:t>‘California’;</a:t>
            </a:r>
            <a:endParaRPr/>
          </a:p>
        </p:txBody>
      </p:sp>
      <p:grpSp>
        <p:nvGrpSpPr>
          <p:cNvPr id="1769" name="Google Shape;1769;p81"/>
          <p:cNvGrpSpPr/>
          <p:nvPr/>
        </p:nvGrpSpPr>
        <p:grpSpPr>
          <a:xfrm>
            <a:off x="4409693" y="11911524"/>
            <a:ext cx="1647445" cy="1489991"/>
            <a:chOff x="7210805" y="4564306"/>
            <a:chExt cx="2904485" cy="2754985"/>
          </a:xfrm>
        </p:grpSpPr>
        <p:pic>
          <p:nvPicPr>
            <p:cNvPr id="1770" name="Google Shape;1770;p81"/>
            <p:cNvPicPr preferRelativeResize="0"/>
            <p:nvPr/>
          </p:nvPicPr>
          <p:blipFill rotWithShape="1">
            <a:blip r:embed="rId6">
              <a:alphaModFix/>
            </a:blip>
            <a:srcRect b="0" l="0" r="0" t="0"/>
            <a:stretch/>
          </p:blipFill>
          <p:spPr>
            <a:xfrm>
              <a:off x="7210805" y="4564306"/>
              <a:ext cx="2754985" cy="2754985"/>
            </a:xfrm>
            <a:prstGeom prst="rect">
              <a:avLst/>
            </a:prstGeom>
            <a:noFill/>
            <a:ln>
              <a:noFill/>
            </a:ln>
          </p:spPr>
        </p:pic>
        <p:pic>
          <p:nvPicPr>
            <p:cNvPr id="1771" name="Google Shape;1771;p81"/>
            <p:cNvPicPr preferRelativeResize="0"/>
            <p:nvPr/>
          </p:nvPicPr>
          <p:blipFill rotWithShape="1">
            <a:blip r:embed="rId7">
              <a:alphaModFix/>
            </a:blip>
            <a:srcRect b="0" l="0" r="0" t="0"/>
            <a:stretch/>
          </p:blipFill>
          <p:spPr>
            <a:xfrm>
              <a:off x="8769593" y="5973594"/>
              <a:ext cx="1345697" cy="134569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2">
                                            <p:txEl>
                                              <p:pRg end="0" st="0"/>
                                            </p:txEl>
                                          </p:spTgt>
                                        </p:tgtEl>
                                        <p:attrNameLst>
                                          <p:attrName>style.visibility</p:attrName>
                                        </p:attrNameLst>
                                      </p:cBhvr>
                                      <p:to>
                                        <p:strVal val="visible"/>
                                      </p:to>
                                    </p:set>
                                    <p:animEffect filter="fade" transition="in">
                                      <p:cBhvr>
                                        <p:cTn dur="500"/>
                                        <p:tgtEl>
                                          <p:spTgt spid="17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3"/>
                                        </p:tgtEl>
                                        <p:attrNameLst>
                                          <p:attrName>style.visibility</p:attrName>
                                        </p:attrNameLst>
                                      </p:cBhvr>
                                      <p:to>
                                        <p:strVal val="visible"/>
                                      </p:to>
                                    </p:set>
                                    <p:animEffect filter="fade" transition="in">
                                      <p:cBhvr>
                                        <p:cTn dur="500"/>
                                        <p:tgtEl>
                                          <p:spTgt spid="1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0" st="0"/>
                                            </p:txEl>
                                          </p:spTgt>
                                        </p:tgtEl>
                                        <p:attrNameLst>
                                          <p:attrName>style.visibility</p:attrName>
                                        </p:attrNameLst>
                                      </p:cBhvr>
                                      <p:to>
                                        <p:strVal val="visible"/>
                                      </p:to>
                                    </p:set>
                                    <p:animEffect filter="fade" transition="in">
                                      <p:cBhvr>
                                        <p:cTn dur="500"/>
                                        <p:tgtEl>
                                          <p:spTgt spid="1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1" st="1"/>
                                            </p:txEl>
                                          </p:spTgt>
                                        </p:tgtEl>
                                        <p:attrNameLst>
                                          <p:attrName>style.visibility</p:attrName>
                                        </p:attrNameLst>
                                      </p:cBhvr>
                                      <p:to>
                                        <p:strVal val="visible"/>
                                      </p:to>
                                    </p:set>
                                    <p:animEffect filter="fade" transition="in">
                                      <p:cBhvr>
                                        <p:cTn dur="500"/>
                                        <p:tgtEl>
                                          <p:spTgt spid="1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6"/>
                                        </p:tgtEl>
                                        <p:attrNameLst>
                                          <p:attrName>style.visibility</p:attrName>
                                        </p:attrNameLst>
                                      </p:cBhvr>
                                      <p:to>
                                        <p:strVal val="visible"/>
                                      </p:to>
                                    </p:set>
                                    <p:animEffect filter="fade" transition="in">
                                      <p:cBhvr>
                                        <p:cTn dur="500"/>
                                        <p:tgtEl>
                                          <p:spTgt spid="1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7"/>
                                        </p:tgtEl>
                                        <p:attrNameLst>
                                          <p:attrName>style.visibility</p:attrName>
                                        </p:attrNameLst>
                                      </p:cBhvr>
                                      <p:to>
                                        <p:strVal val="visible"/>
                                      </p:to>
                                    </p:set>
                                    <p:animEffect filter="fade" transition="in">
                                      <p:cBhvr>
                                        <p:cTn dur="500"/>
                                        <p:tgtEl>
                                          <p:spTgt spid="1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8"/>
                                        </p:tgtEl>
                                        <p:attrNameLst>
                                          <p:attrName>style.visibility</p:attrName>
                                        </p:attrNameLst>
                                      </p:cBhvr>
                                      <p:to>
                                        <p:strVal val="visible"/>
                                      </p:to>
                                    </p:set>
                                    <p:animEffect filter="fade" transition="in">
                                      <p:cBhvr>
                                        <p:cTn dur="500"/>
                                        <p:tgtEl>
                                          <p:spTgt spid="1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5" name="Shape 1775"/>
        <p:cNvGrpSpPr/>
        <p:nvPr/>
      </p:nvGrpSpPr>
      <p:grpSpPr>
        <a:xfrm>
          <a:off x="0" y="0"/>
          <a:ext cx="0" cy="0"/>
          <a:chOff x="0" y="0"/>
          <a:chExt cx="0" cy="0"/>
        </a:xfrm>
      </p:grpSpPr>
      <p:sp>
        <p:nvSpPr>
          <p:cNvPr id="1776" name="Google Shape;1776;p82"/>
          <p:cNvSpPr txBox="1"/>
          <p:nvPr/>
        </p:nvSpPr>
        <p:spPr>
          <a:xfrm>
            <a:off x="25655451" y="171123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7" name="Google Shape;1777;p82"/>
          <p:cNvSpPr txBox="1"/>
          <p:nvPr/>
        </p:nvSpPr>
        <p:spPr>
          <a:xfrm>
            <a:off x="24453669" y="1784386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8" name="Google Shape;1778;p82"/>
          <p:cNvSpPr txBox="1"/>
          <p:nvPr/>
        </p:nvSpPr>
        <p:spPr>
          <a:xfrm>
            <a:off x="12379841" y="1447133"/>
            <a:ext cx="1126342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7200">
                <a:solidFill>
                  <a:schemeClr val="dk1"/>
                </a:solidFill>
                <a:latin typeface="Roboto"/>
                <a:ea typeface="Roboto"/>
                <a:cs typeface="Roboto"/>
                <a:sym typeface="Roboto"/>
              </a:rPr>
              <a:t>Desafío 5.</a:t>
            </a:r>
            <a:endParaRPr sz="7200">
              <a:solidFill>
                <a:schemeClr val="dk1"/>
              </a:solidFill>
              <a:latin typeface="Roboto"/>
              <a:ea typeface="Roboto"/>
              <a:cs typeface="Roboto"/>
              <a:sym typeface="Roboto"/>
            </a:endParaRPr>
          </a:p>
        </p:txBody>
      </p:sp>
      <p:sp>
        <p:nvSpPr>
          <p:cNvPr id="1779" name="Google Shape;1779;p82"/>
          <p:cNvSpPr txBox="1"/>
          <p:nvPr>
            <p:ph idx="1" type="body"/>
          </p:nvPr>
        </p:nvSpPr>
        <p:spPr>
          <a:xfrm>
            <a:off x="12379841" y="3101008"/>
            <a:ext cx="10559671" cy="3789081"/>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4400"/>
              <a:buNone/>
            </a:pPr>
            <a:r>
              <a:rPr lang="es-CO" sz="4400">
                <a:latin typeface="Lato"/>
                <a:ea typeface="Lato"/>
                <a:cs typeface="Lato"/>
                <a:sym typeface="Lato"/>
              </a:rPr>
              <a:t>Uno de nuestros clientes es un fan aguerrido del actor ‘Nick Wahlberg’ y quiere conocer todas las películas en las que actúa. </a:t>
            </a:r>
            <a:endParaRPr/>
          </a:p>
        </p:txBody>
      </p:sp>
      <p:grpSp>
        <p:nvGrpSpPr>
          <p:cNvPr id="1780" name="Google Shape;1780;p82"/>
          <p:cNvGrpSpPr/>
          <p:nvPr/>
        </p:nvGrpSpPr>
        <p:grpSpPr>
          <a:xfrm>
            <a:off x="12379841" y="6617841"/>
            <a:ext cx="3980585" cy="1230796"/>
            <a:chOff x="12889395" y="6402456"/>
            <a:chExt cx="3980585" cy="1230796"/>
          </a:xfrm>
        </p:grpSpPr>
        <p:sp>
          <p:nvSpPr>
            <p:cNvPr id="1781" name="Google Shape;1781;p82"/>
            <p:cNvSpPr/>
            <p:nvPr/>
          </p:nvSpPr>
          <p:spPr>
            <a:xfrm>
              <a:off x="13290004" y="6480889"/>
              <a:ext cx="3579976" cy="1073930"/>
            </a:xfrm>
            <a:prstGeom prst="rect">
              <a:avLst/>
            </a:prstGeom>
            <a:solidFill>
              <a:srgbClr val="C11C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82" name="Google Shape;1782;p82"/>
            <p:cNvGrpSpPr/>
            <p:nvPr/>
          </p:nvGrpSpPr>
          <p:grpSpPr>
            <a:xfrm>
              <a:off x="12889395" y="6402456"/>
              <a:ext cx="1230796" cy="1230796"/>
              <a:chOff x="12889395" y="6402456"/>
              <a:chExt cx="1689652" cy="1689652"/>
            </a:xfrm>
          </p:grpSpPr>
          <p:sp>
            <p:nvSpPr>
              <p:cNvPr id="1783" name="Google Shape;1783;p82"/>
              <p:cNvSpPr/>
              <p:nvPr/>
            </p:nvSpPr>
            <p:spPr>
              <a:xfrm>
                <a:off x="12889395" y="6402456"/>
                <a:ext cx="1689652" cy="1689652"/>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84" name="Google Shape;1784;p82"/>
              <p:cNvPicPr preferRelativeResize="0"/>
              <p:nvPr/>
            </p:nvPicPr>
            <p:blipFill rotWithShape="1">
              <a:blip r:embed="rId4">
                <a:alphaModFix/>
              </a:blip>
              <a:srcRect b="0" l="0" r="0" t="0"/>
              <a:stretch/>
            </p:blipFill>
            <p:spPr>
              <a:xfrm>
                <a:off x="12997069" y="6510130"/>
                <a:ext cx="1474304" cy="1474304"/>
              </a:xfrm>
              <a:prstGeom prst="rect">
                <a:avLst/>
              </a:prstGeom>
              <a:noFill/>
              <a:ln>
                <a:noFill/>
              </a:ln>
            </p:spPr>
          </p:pic>
        </p:grpSp>
        <p:sp>
          <p:nvSpPr>
            <p:cNvPr id="1785" name="Google Shape;1785;p82"/>
            <p:cNvSpPr txBox="1"/>
            <p:nvPr/>
          </p:nvSpPr>
          <p:spPr>
            <a:xfrm>
              <a:off x="14363933" y="6663911"/>
              <a:ext cx="195611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4000">
                  <a:solidFill>
                    <a:schemeClr val="lt1"/>
                  </a:solidFill>
                  <a:latin typeface="Lato"/>
                  <a:ea typeface="Lato"/>
                  <a:cs typeface="Lato"/>
                  <a:sym typeface="Lato"/>
                </a:rPr>
                <a:t>PISTAS</a:t>
              </a:r>
              <a:endParaRPr sz="4000">
                <a:solidFill>
                  <a:schemeClr val="lt1"/>
                </a:solidFill>
                <a:latin typeface="Lato"/>
                <a:ea typeface="Lato"/>
                <a:cs typeface="Lato"/>
                <a:sym typeface="Lato"/>
              </a:endParaRPr>
            </a:p>
          </p:txBody>
        </p:sp>
        <p:sp>
          <p:nvSpPr>
            <p:cNvPr id="1786" name="Google Shape;1786;p82"/>
            <p:cNvSpPr/>
            <p:nvPr/>
          </p:nvSpPr>
          <p:spPr>
            <a:xfrm rot="-5400000">
              <a:off x="16116364" y="6801203"/>
              <a:ext cx="1073929" cy="433302"/>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87" name="Google Shape;1787;p82"/>
          <p:cNvSpPr txBox="1"/>
          <p:nvPr/>
        </p:nvSpPr>
        <p:spPr>
          <a:xfrm>
            <a:off x="13606880" y="8380616"/>
            <a:ext cx="9332632" cy="3158713"/>
          </a:xfrm>
          <a:prstGeom prst="rect">
            <a:avLst/>
          </a:prstGeom>
          <a:noFill/>
          <a:ln>
            <a:noFill/>
          </a:ln>
        </p:spPr>
        <p:txBody>
          <a:bodyPr anchorCtr="0" anchor="t" bIns="45700" lIns="91425" spcFirstLastPara="1" rIns="91425" wrap="square" tIns="45700">
            <a:normAutofit lnSpcReduction="10000"/>
          </a:bodyPr>
          <a:lstStyle/>
          <a:p>
            <a:pPr indent="-457200" lvl="0" marL="457200" marR="0" rtl="0" algn="just">
              <a:lnSpc>
                <a:spcPct val="100000"/>
              </a:lnSpc>
              <a:spcBef>
                <a:spcPts val="0"/>
              </a:spcBef>
              <a:spcAft>
                <a:spcPts val="0"/>
              </a:spcAft>
              <a:buClr>
                <a:schemeClr val="dk1"/>
              </a:buClr>
              <a:buSzPts val="4400"/>
              <a:buFont typeface="Courier New"/>
              <a:buChar char="o"/>
            </a:pPr>
            <a:r>
              <a:rPr lang="es-CO" sz="4400">
                <a:solidFill>
                  <a:schemeClr val="dk1"/>
                </a:solidFill>
                <a:latin typeface="Lato"/>
                <a:ea typeface="Lato"/>
                <a:cs typeface="Lato"/>
                <a:sym typeface="Lato"/>
              </a:rPr>
              <a:t>Necesitarás hacer 2 JOINS en la misma consulta</a:t>
            </a:r>
            <a:endParaRPr b="1" sz="4400">
              <a:solidFill>
                <a:schemeClr val="dk1"/>
              </a:solidFill>
              <a:latin typeface="Lato"/>
              <a:ea typeface="Lato"/>
              <a:cs typeface="Lato"/>
              <a:sym typeface="Lato"/>
            </a:endParaRPr>
          </a:p>
          <a:p>
            <a:pPr indent="-457200" lvl="0" marL="457200" marR="0" rtl="0" algn="just">
              <a:lnSpc>
                <a:spcPct val="100000"/>
              </a:lnSpc>
              <a:spcBef>
                <a:spcPts val="3200"/>
              </a:spcBef>
              <a:spcAft>
                <a:spcPts val="0"/>
              </a:spcAft>
              <a:buClr>
                <a:schemeClr val="dk1"/>
              </a:buClr>
              <a:buSzPts val="4400"/>
              <a:buFont typeface="Courier New"/>
              <a:buChar char="o"/>
            </a:pPr>
            <a:r>
              <a:rPr lang="es-CO" sz="4400">
                <a:solidFill>
                  <a:schemeClr val="dk1"/>
                </a:solidFill>
                <a:latin typeface="Lato"/>
                <a:ea typeface="Lato"/>
                <a:cs typeface="Lato"/>
                <a:sym typeface="Lato"/>
              </a:rPr>
              <a:t>Las tablas que necesitas son actor, film y film_actor</a:t>
            </a:r>
            <a:endParaRPr b="1" sz="4400">
              <a:solidFill>
                <a:srgbClr val="C00000"/>
              </a:solidFill>
              <a:latin typeface="Lato"/>
              <a:ea typeface="Lato"/>
              <a:cs typeface="Lato"/>
              <a:sym typeface="Lato"/>
            </a:endParaRPr>
          </a:p>
        </p:txBody>
      </p:sp>
      <p:sp>
        <p:nvSpPr>
          <p:cNvPr id="1788" name="Google Shape;1788;p82"/>
          <p:cNvSpPr txBox="1"/>
          <p:nvPr/>
        </p:nvSpPr>
        <p:spPr>
          <a:xfrm>
            <a:off x="493776" y="12201186"/>
            <a:ext cx="54315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7200">
                <a:solidFill>
                  <a:schemeClr val="lt1"/>
                </a:solidFill>
                <a:latin typeface="Lato"/>
                <a:ea typeface="Lato"/>
                <a:cs typeface="Lato"/>
                <a:sym typeface="Lato"/>
              </a:rPr>
              <a:t>10:00</a:t>
            </a:r>
            <a:endParaRPr/>
          </a:p>
        </p:txBody>
      </p:sp>
      <p:grpSp>
        <p:nvGrpSpPr>
          <p:cNvPr id="1789" name="Google Shape;1789;p82"/>
          <p:cNvGrpSpPr/>
          <p:nvPr/>
        </p:nvGrpSpPr>
        <p:grpSpPr>
          <a:xfrm>
            <a:off x="21922690" y="10842237"/>
            <a:ext cx="1720574" cy="1959113"/>
            <a:chOff x="21922690" y="11086899"/>
            <a:chExt cx="1720574" cy="1959113"/>
          </a:xfrm>
        </p:grpSpPr>
        <p:sp>
          <p:nvSpPr>
            <p:cNvPr id="1790" name="Google Shape;1790;p82"/>
            <p:cNvSpPr/>
            <p:nvPr/>
          </p:nvSpPr>
          <p:spPr>
            <a:xfrm>
              <a:off x="21922690" y="11356360"/>
              <a:ext cx="1689652" cy="168965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91" name="Google Shape;1791;p82"/>
            <p:cNvPicPr preferRelativeResize="0"/>
            <p:nvPr/>
          </p:nvPicPr>
          <p:blipFill rotWithShape="1">
            <a:blip r:embed="rId5">
              <a:alphaModFix/>
            </a:blip>
            <a:srcRect b="0" l="0" r="0" t="0"/>
            <a:stretch/>
          </p:blipFill>
          <p:spPr>
            <a:xfrm>
              <a:off x="21922690" y="11086899"/>
              <a:ext cx="1720574" cy="1720574"/>
            </a:xfrm>
            <a:prstGeom prst="rect">
              <a:avLst/>
            </a:prstGeom>
            <a:noFill/>
            <a:ln>
              <a:noFill/>
            </a:ln>
          </p:spPr>
        </p:pic>
      </p:grpSp>
      <p:sp>
        <p:nvSpPr>
          <p:cNvPr id="1792" name="Google Shape;1792;p82"/>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
        <p:nvSpPr>
          <p:cNvPr id="1793" name="Google Shape;1793;p82"/>
          <p:cNvSpPr/>
          <p:nvPr/>
        </p:nvSpPr>
        <p:spPr>
          <a:xfrm>
            <a:off x="2585240" y="2076772"/>
            <a:ext cx="7848981" cy="9246105"/>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4" name="Google Shape;1794;p82"/>
          <p:cNvSpPr txBox="1"/>
          <p:nvPr/>
        </p:nvSpPr>
        <p:spPr>
          <a:xfrm>
            <a:off x="3501121" y="2718935"/>
            <a:ext cx="60172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O" sz="4000">
                <a:solidFill>
                  <a:srgbClr val="C00000"/>
                </a:solidFill>
                <a:latin typeface="Roboto"/>
                <a:ea typeface="Roboto"/>
                <a:cs typeface="Roboto"/>
                <a:sym typeface="Roboto"/>
              </a:rPr>
              <a:t>SOLUCIÓN</a:t>
            </a:r>
            <a:endParaRPr/>
          </a:p>
        </p:txBody>
      </p:sp>
      <p:sp>
        <p:nvSpPr>
          <p:cNvPr id="1795" name="Google Shape;1795;p82"/>
          <p:cNvSpPr txBox="1"/>
          <p:nvPr/>
        </p:nvSpPr>
        <p:spPr>
          <a:xfrm>
            <a:off x="3350761" y="3952339"/>
            <a:ext cx="6534915" cy="67403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600">
                <a:solidFill>
                  <a:srgbClr val="C00000"/>
                </a:solidFill>
                <a:latin typeface="Consolas"/>
                <a:ea typeface="Consolas"/>
                <a:cs typeface="Consolas"/>
                <a:sym typeface="Consolas"/>
              </a:rPr>
              <a:t>SELECT</a:t>
            </a:r>
            <a:r>
              <a:rPr lang="es-CO" sz="3600">
                <a:solidFill>
                  <a:schemeClr val="dk1"/>
                </a:solidFill>
                <a:latin typeface="Consolas"/>
                <a:ea typeface="Consolas"/>
                <a:cs typeface="Consolas"/>
                <a:sym typeface="Consolas"/>
              </a:rPr>
              <a:t> film.title, actor.first_name, actor.last_name </a:t>
            </a:r>
            <a:r>
              <a:rPr b="1" lang="es-CO" sz="3600">
                <a:solidFill>
                  <a:srgbClr val="C00000"/>
                </a:solidFill>
                <a:latin typeface="Consolas"/>
                <a:ea typeface="Consolas"/>
                <a:cs typeface="Consolas"/>
                <a:sym typeface="Consolas"/>
              </a:rPr>
              <a:t>FROM</a:t>
            </a:r>
            <a:r>
              <a:rPr lang="es-CO" sz="3600">
                <a:solidFill>
                  <a:schemeClr val="dk1"/>
                </a:solidFill>
                <a:latin typeface="Consolas"/>
                <a:ea typeface="Consolas"/>
                <a:cs typeface="Consolas"/>
                <a:sym typeface="Consolas"/>
              </a:rPr>
              <a:t> film_actor </a:t>
            </a:r>
            <a:r>
              <a:rPr b="1" lang="es-CO" sz="3600">
                <a:solidFill>
                  <a:srgbClr val="92D050"/>
                </a:solidFill>
                <a:latin typeface="Consolas"/>
                <a:ea typeface="Consolas"/>
                <a:cs typeface="Consolas"/>
                <a:sym typeface="Consolas"/>
              </a:rPr>
              <a:t>INNER</a:t>
            </a:r>
            <a:r>
              <a:rPr lang="es-CO" sz="3600">
                <a:solidFill>
                  <a:srgbClr val="92D050"/>
                </a:solidFill>
                <a:latin typeface="Consolas"/>
                <a:ea typeface="Consolas"/>
                <a:cs typeface="Consolas"/>
                <a:sym typeface="Consolas"/>
              </a:rPr>
              <a:t> </a:t>
            </a:r>
            <a:r>
              <a:rPr b="1" lang="es-CO" sz="3600">
                <a:solidFill>
                  <a:srgbClr val="92D050"/>
                </a:solidFill>
                <a:latin typeface="Consolas"/>
                <a:ea typeface="Consolas"/>
                <a:cs typeface="Consolas"/>
                <a:sym typeface="Consolas"/>
              </a:rPr>
              <a:t>JOIN</a:t>
            </a:r>
            <a:r>
              <a:rPr lang="es-CO" sz="3600">
                <a:solidFill>
                  <a:schemeClr val="dk1"/>
                </a:solidFill>
                <a:latin typeface="Consolas"/>
                <a:ea typeface="Consolas"/>
                <a:cs typeface="Consolas"/>
                <a:sym typeface="Consolas"/>
              </a:rPr>
              <a:t> actor </a:t>
            </a:r>
            <a:r>
              <a:rPr b="1" lang="es-CO" sz="3600">
                <a:solidFill>
                  <a:srgbClr val="92D050"/>
                </a:solidFill>
                <a:latin typeface="Consolas"/>
                <a:ea typeface="Consolas"/>
                <a:cs typeface="Consolas"/>
                <a:sym typeface="Consolas"/>
              </a:rPr>
              <a:t>ON</a:t>
            </a:r>
            <a:r>
              <a:rPr lang="es-CO" sz="3600">
                <a:solidFill>
                  <a:schemeClr val="dk1"/>
                </a:solidFill>
                <a:latin typeface="Consolas"/>
                <a:ea typeface="Consolas"/>
                <a:cs typeface="Consolas"/>
                <a:sym typeface="Consolas"/>
              </a:rPr>
              <a:t> film_actor.actor_id = actor.actor_id </a:t>
            </a:r>
            <a:r>
              <a:rPr b="1" lang="es-CO" sz="3600">
                <a:solidFill>
                  <a:srgbClr val="00B0F0"/>
                </a:solidFill>
                <a:latin typeface="Consolas"/>
                <a:ea typeface="Consolas"/>
                <a:cs typeface="Consolas"/>
                <a:sym typeface="Consolas"/>
              </a:rPr>
              <a:t>INNER JOIN</a:t>
            </a:r>
            <a:r>
              <a:rPr lang="es-CO" sz="3600">
                <a:solidFill>
                  <a:srgbClr val="00B0F0"/>
                </a:solidFill>
                <a:latin typeface="Consolas"/>
                <a:ea typeface="Consolas"/>
                <a:cs typeface="Consolas"/>
                <a:sym typeface="Consolas"/>
              </a:rPr>
              <a:t> </a:t>
            </a:r>
            <a:r>
              <a:rPr lang="es-CO" sz="3600">
                <a:solidFill>
                  <a:schemeClr val="dk1"/>
                </a:solidFill>
                <a:latin typeface="Consolas"/>
                <a:ea typeface="Consolas"/>
                <a:cs typeface="Consolas"/>
                <a:sym typeface="Consolas"/>
              </a:rPr>
              <a:t>film </a:t>
            </a:r>
            <a:r>
              <a:rPr b="1" lang="es-CO" sz="3600">
                <a:solidFill>
                  <a:srgbClr val="00B0F0"/>
                </a:solidFill>
                <a:latin typeface="Consolas"/>
                <a:ea typeface="Consolas"/>
                <a:cs typeface="Consolas"/>
                <a:sym typeface="Consolas"/>
              </a:rPr>
              <a:t>ON</a:t>
            </a:r>
            <a:r>
              <a:rPr lang="es-CO" sz="3600">
                <a:solidFill>
                  <a:schemeClr val="dk1"/>
                </a:solidFill>
                <a:latin typeface="Consolas"/>
                <a:ea typeface="Consolas"/>
                <a:cs typeface="Consolas"/>
                <a:sym typeface="Consolas"/>
              </a:rPr>
              <a:t> film_actor.film_id = film.film_id </a:t>
            </a:r>
            <a:r>
              <a:rPr b="1" lang="es-CO" sz="3600">
                <a:solidFill>
                  <a:srgbClr val="C00000"/>
                </a:solidFill>
                <a:latin typeface="Consolas"/>
                <a:ea typeface="Consolas"/>
                <a:cs typeface="Consolas"/>
                <a:sym typeface="Consolas"/>
              </a:rPr>
              <a:t>WHERE</a:t>
            </a:r>
            <a:r>
              <a:rPr lang="es-CO" sz="3600">
                <a:solidFill>
                  <a:schemeClr val="dk1"/>
                </a:solidFill>
                <a:latin typeface="Consolas"/>
                <a:ea typeface="Consolas"/>
                <a:cs typeface="Consolas"/>
                <a:sym typeface="Consolas"/>
              </a:rPr>
              <a:t> first_name = </a:t>
            </a:r>
            <a:r>
              <a:rPr lang="es-CO" sz="3600">
                <a:solidFill>
                  <a:srgbClr val="ED7D31"/>
                </a:solidFill>
                <a:latin typeface="Consolas"/>
                <a:ea typeface="Consolas"/>
                <a:cs typeface="Consolas"/>
                <a:sym typeface="Consolas"/>
              </a:rPr>
              <a:t>‘Nick’ </a:t>
            </a:r>
            <a:r>
              <a:rPr b="1" lang="es-CO" sz="3600">
                <a:solidFill>
                  <a:srgbClr val="C00000"/>
                </a:solidFill>
                <a:latin typeface="Consolas"/>
                <a:ea typeface="Consolas"/>
                <a:cs typeface="Consolas"/>
                <a:sym typeface="Consolas"/>
              </a:rPr>
              <a:t>AND</a:t>
            </a:r>
            <a:r>
              <a:rPr lang="es-CO" sz="3600">
                <a:solidFill>
                  <a:schemeClr val="dk1"/>
                </a:solidFill>
                <a:latin typeface="Consolas"/>
                <a:ea typeface="Consolas"/>
                <a:cs typeface="Consolas"/>
                <a:sym typeface="Consolas"/>
              </a:rPr>
              <a:t> last_name = </a:t>
            </a:r>
            <a:r>
              <a:rPr lang="es-CO" sz="3600">
                <a:solidFill>
                  <a:srgbClr val="ED7D31"/>
                </a:solidFill>
                <a:latin typeface="Consolas"/>
                <a:ea typeface="Consolas"/>
                <a:cs typeface="Consolas"/>
                <a:sym typeface="Consolas"/>
              </a:rPr>
              <a:t>‘Wahlberg’</a:t>
            </a:r>
            <a:endParaRPr/>
          </a:p>
        </p:txBody>
      </p:sp>
      <p:pic>
        <p:nvPicPr>
          <p:cNvPr id="1796" name="Google Shape;1796;p82"/>
          <p:cNvPicPr preferRelativeResize="0"/>
          <p:nvPr/>
        </p:nvPicPr>
        <p:blipFill rotWithShape="1">
          <a:blip r:embed="rId6">
            <a:alphaModFix/>
          </a:blip>
          <a:srcRect b="0" l="0" r="0" t="0"/>
          <a:stretch/>
        </p:blipFill>
        <p:spPr>
          <a:xfrm>
            <a:off x="4409693" y="11911524"/>
            <a:ext cx="1562648" cy="1489991"/>
          </a:xfrm>
          <a:prstGeom prst="rect">
            <a:avLst/>
          </a:prstGeom>
          <a:noFill/>
          <a:ln>
            <a:noFill/>
          </a:ln>
        </p:spPr>
      </p:pic>
      <p:pic>
        <p:nvPicPr>
          <p:cNvPr id="1797" name="Google Shape;1797;p82"/>
          <p:cNvPicPr preferRelativeResize="0"/>
          <p:nvPr/>
        </p:nvPicPr>
        <p:blipFill rotWithShape="1">
          <a:blip r:embed="rId7">
            <a:alphaModFix/>
          </a:blip>
          <a:srcRect b="0" l="0" r="0" t="0"/>
          <a:stretch/>
        </p:blipFill>
        <p:spPr>
          <a:xfrm>
            <a:off x="5293848" y="12762855"/>
            <a:ext cx="763290" cy="7632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9">
                                            <p:txEl>
                                              <p:pRg end="0" st="0"/>
                                            </p:txEl>
                                          </p:spTgt>
                                        </p:tgtEl>
                                        <p:attrNameLst>
                                          <p:attrName>style.visibility</p:attrName>
                                        </p:attrNameLst>
                                      </p:cBhvr>
                                      <p:to>
                                        <p:strVal val="visible"/>
                                      </p:to>
                                    </p:set>
                                    <p:animEffect filter="fade" transition="in">
                                      <p:cBhvr>
                                        <p:cTn dur="500"/>
                                        <p:tgtEl>
                                          <p:spTgt spid="17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500"/>
                                        <p:tgtEl>
                                          <p:spTgt spid="1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0" st="0"/>
                                            </p:txEl>
                                          </p:spTgt>
                                        </p:tgtEl>
                                        <p:attrNameLst>
                                          <p:attrName>style.visibility</p:attrName>
                                        </p:attrNameLst>
                                      </p:cBhvr>
                                      <p:to>
                                        <p:strVal val="visible"/>
                                      </p:to>
                                    </p:set>
                                    <p:animEffect filter="fade" transition="in">
                                      <p:cBhvr>
                                        <p:cTn dur="500"/>
                                        <p:tgtEl>
                                          <p:spTgt spid="1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1" st="1"/>
                                            </p:txEl>
                                          </p:spTgt>
                                        </p:tgtEl>
                                        <p:attrNameLst>
                                          <p:attrName>style.visibility</p:attrName>
                                        </p:attrNameLst>
                                      </p:cBhvr>
                                      <p:to>
                                        <p:strVal val="visible"/>
                                      </p:to>
                                    </p:set>
                                    <p:animEffect filter="fade" transition="in">
                                      <p:cBhvr>
                                        <p:cTn dur="500"/>
                                        <p:tgtEl>
                                          <p:spTgt spid="17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3"/>
                                        </p:tgtEl>
                                        <p:attrNameLst>
                                          <p:attrName>style.visibility</p:attrName>
                                        </p:attrNameLst>
                                      </p:cBhvr>
                                      <p:to>
                                        <p:strVal val="visible"/>
                                      </p:to>
                                    </p:set>
                                    <p:animEffect filter="fade" transition="in">
                                      <p:cBhvr>
                                        <p:cTn dur="500"/>
                                        <p:tgtEl>
                                          <p:spTgt spid="1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500"/>
                                        <p:tgtEl>
                                          <p:spTgt spid="17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5"/>
                                        </p:tgtEl>
                                        <p:attrNameLst>
                                          <p:attrName>style.visibility</p:attrName>
                                        </p:attrNameLst>
                                      </p:cBhvr>
                                      <p:to>
                                        <p:strVal val="visible"/>
                                      </p:to>
                                    </p:set>
                                    <p:animEffect filter="fade" transition="in">
                                      <p:cBhvr>
                                        <p:cTn dur="500"/>
                                        <p:tgtEl>
                                          <p:spTgt spid="17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2" name="Shape 1802"/>
        <p:cNvGrpSpPr/>
        <p:nvPr/>
      </p:nvGrpSpPr>
      <p:grpSpPr>
        <a:xfrm>
          <a:off x="0" y="0"/>
          <a:ext cx="0" cy="0"/>
          <a:chOff x="0" y="0"/>
          <a:chExt cx="0" cy="0"/>
        </a:xfrm>
      </p:grpSpPr>
      <p:sp>
        <p:nvSpPr>
          <p:cNvPr id="1803" name="Google Shape;1803;p83"/>
          <p:cNvSpPr txBox="1"/>
          <p:nvPr/>
        </p:nvSpPr>
        <p:spPr>
          <a:xfrm>
            <a:off x="0" y="1972749"/>
            <a:ext cx="24344812" cy="142240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0800"/>
              <a:buFont typeface="Arial"/>
              <a:buNone/>
            </a:pPr>
            <a:r>
              <a:rPr b="1" i="0" lang="es-CO" sz="10800" u="none" cap="none" strike="noStrike">
                <a:solidFill>
                  <a:srgbClr val="000000"/>
                </a:solidFill>
                <a:latin typeface="Lato"/>
                <a:ea typeface="Lato"/>
                <a:cs typeface="Lato"/>
                <a:sym typeface="Lato"/>
              </a:rPr>
              <a:t>¡Gracias!</a:t>
            </a:r>
            <a:endParaRPr/>
          </a:p>
        </p:txBody>
      </p:sp>
      <p:sp>
        <p:nvSpPr>
          <p:cNvPr id="1804" name="Google Shape;1804;p83"/>
          <p:cNvSpPr txBox="1"/>
          <p:nvPr/>
        </p:nvSpPr>
        <p:spPr>
          <a:xfrm>
            <a:off x="39188" y="3671888"/>
            <a:ext cx="24344812" cy="755136"/>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8B4CB"/>
              </a:buClr>
              <a:buSzPts val="5400"/>
              <a:buFont typeface="Arial"/>
              <a:buNone/>
            </a:pPr>
            <a:r>
              <a:rPr b="1" i="1" lang="es-CO" sz="5400" u="none" cap="none" strike="noStrike">
                <a:solidFill>
                  <a:srgbClr val="08B4CB"/>
                </a:solidFill>
                <a:latin typeface="Lato"/>
                <a:ea typeface="Lato"/>
                <a:cs typeface="Lato"/>
                <a:sym typeface="Lato"/>
              </a:rPr>
              <a:t>Aprendiendo juntos a lo largo de la Vida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8" name="Shape 728"/>
        <p:cNvGrpSpPr/>
        <p:nvPr/>
      </p:nvGrpSpPr>
      <p:grpSpPr>
        <a:xfrm>
          <a:off x="0" y="0"/>
          <a:ext cx="0" cy="0"/>
          <a:chOff x="0" y="0"/>
          <a:chExt cx="0" cy="0"/>
        </a:xfrm>
      </p:grpSpPr>
      <p:sp>
        <p:nvSpPr>
          <p:cNvPr id="729" name="Google Shape;729;p9"/>
          <p:cNvSpPr txBox="1"/>
          <p:nvPr>
            <p:ph type="title"/>
          </p:nvPr>
        </p:nvSpPr>
        <p:spPr>
          <a:xfrm>
            <a:off x="3168502" y="730251"/>
            <a:ext cx="1801155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800"/>
              <a:buFont typeface="Roboto"/>
              <a:buNone/>
            </a:pPr>
            <a:r>
              <a:rPr lang="es-CO">
                <a:latin typeface="Roboto"/>
                <a:ea typeface="Roboto"/>
                <a:cs typeface="Roboto"/>
                <a:sym typeface="Roboto"/>
              </a:rPr>
              <a:t>SELECT (FROM)</a:t>
            </a:r>
            <a:endParaRPr/>
          </a:p>
        </p:txBody>
      </p:sp>
      <p:sp>
        <p:nvSpPr>
          <p:cNvPr id="730" name="Google Shape;730;p9"/>
          <p:cNvSpPr txBox="1"/>
          <p:nvPr>
            <p:ph idx="1" type="body"/>
          </p:nvPr>
        </p:nvSpPr>
        <p:spPr>
          <a:xfrm>
            <a:off x="3168502" y="3651250"/>
            <a:ext cx="18011554" cy="2516468"/>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chemeClr val="dk1"/>
              </a:buClr>
              <a:buSzPts val="4400"/>
              <a:buChar char="•"/>
            </a:pPr>
            <a:r>
              <a:rPr lang="es-CO" sz="4400">
                <a:latin typeface="Lato"/>
                <a:ea typeface="Lato"/>
                <a:cs typeface="Lato"/>
                <a:sym typeface="Lato"/>
              </a:rPr>
              <a:t>Se utiliza para </a:t>
            </a:r>
            <a:r>
              <a:rPr b="1" lang="es-CO" sz="4400">
                <a:latin typeface="Lato"/>
                <a:ea typeface="Lato"/>
                <a:cs typeface="Lato"/>
                <a:sym typeface="Lato"/>
              </a:rPr>
              <a:t>consultar y recuperar datos</a:t>
            </a:r>
            <a:endParaRPr/>
          </a:p>
          <a:p>
            <a:pPr indent="-457200" lvl="0" marL="457200" rtl="0" algn="l">
              <a:lnSpc>
                <a:spcPct val="100000"/>
              </a:lnSpc>
              <a:spcBef>
                <a:spcPts val="2000"/>
              </a:spcBef>
              <a:spcAft>
                <a:spcPts val="0"/>
              </a:spcAft>
              <a:buClr>
                <a:schemeClr val="dk1"/>
              </a:buClr>
              <a:buSzPts val="4400"/>
              <a:buChar char="•"/>
            </a:pPr>
            <a:r>
              <a:rPr lang="es-CO" sz="4400">
                <a:latin typeface="Lato"/>
                <a:ea typeface="Lato"/>
                <a:cs typeface="Lato"/>
                <a:sym typeface="Lato"/>
              </a:rPr>
              <a:t>Con </a:t>
            </a:r>
            <a:r>
              <a:rPr b="1" lang="es-CO" sz="4400">
                <a:latin typeface="Lato"/>
                <a:ea typeface="Lato"/>
                <a:cs typeface="Lato"/>
                <a:sym typeface="Lato"/>
              </a:rPr>
              <a:t>SELECT</a:t>
            </a:r>
            <a:r>
              <a:rPr lang="es-CO" sz="4400">
                <a:latin typeface="Lato"/>
                <a:ea typeface="Lato"/>
                <a:cs typeface="Lato"/>
                <a:sym typeface="Lato"/>
              </a:rPr>
              <a:t> puedes especificar </a:t>
            </a:r>
            <a:r>
              <a:rPr b="1" lang="es-CO" sz="4400">
                <a:latin typeface="Lato"/>
                <a:ea typeface="Lato"/>
                <a:cs typeface="Lato"/>
                <a:sym typeface="Lato"/>
              </a:rPr>
              <a:t>qué columnas</a:t>
            </a:r>
            <a:r>
              <a:rPr lang="es-CO" sz="4400">
                <a:latin typeface="Lato"/>
                <a:ea typeface="Lato"/>
                <a:cs typeface="Lato"/>
                <a:sym typeface="Lato"/>
              </a:rPr>
              <a:t> quieres ver y </a:t>
            </a:r>
            <a:r>
              <a:rPr b="1" lang="es-CO" sz="4400">
                <a:latin typeface="Lato"/>
                <a:ea typeface="Lato"/>
                <a:cs typeface="Lato"/>
                <a:sym typeface="Lato"/>
              </a:rPr>
              <a:t>de qué tabla</a:t>
            </a:r>
            <a:r>
              <a:rPr lang="es-CO" sz="4400">
                <a:latin typeface="Lato"/>
                <a:ea typeface="Lato"/>
                <a:cs typeface="Lato"/>
                <a:sym typeface="Lato"/>
              </a:rPr>
              <a:t> deseas obtener la información.</a:t>
            </a:r>
            <a:endParaRPr/>
          </a:p>
        </p:txBody>
      </p:sp>
      <p:pic>
        <p:nvPicPr>
          <p:cNvPr id="731" name="Google Shape;731;p9"/>
          <p:cNvPicPr preferRelativeResize="0"/>
          <p:nvPr/>
        </p:nvPicPr>
        <p:blipFill rotWithShape="1">
          <a:blip r:embed="rId4">
            <a:alphaModFix/>
          </a:blip>
          <a:srcRect b="15209" l="4616" r="4640" t="15293"/>
          <a:stretch/>
        </p:blipFill>
        <p:spPr>
          <a:xfrm>
            <a:off x="3432048" y="6858000"/>
            <a:ext cx="17519904" cy="4206240"/>
          </a:xfrm>
          <a:prstGeom prst="rect">
            <a:avLst/>
          </a:prstGeom>
          <a:noFill/>
          <a:ln>
            <a:noFill/>
          </a:ln>
        </p:spPr>
      </p:pic>
      <p:sp>
        <p:nvSpPr>
          <p:cNvPr id="732" name="Google Shape;732;p9"/>
          <p:cNvSpPr txBox="1"/>
          <p:nvPr/>
        </p:nvSpPr>
        <p:spPr>
          <a:xfrm>
            <a:off x="361950" y="13144500"/>
            <a:ext cx="2379345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dk1"/>
                </a:solidFill>
                <a:latin typeface="Lato"/>
                <a:ea typeface="Lato"/>
                <a:cs typeface="Lato"/>
                <a:sym typeface="Lato"/>
              </a:rPr>
              <a:t>© Diseño y Gestión de Bases de Datos con SQL  | Universidad de los Andes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EDCO">
  <a:themeElements>
    <a:clrScheme name="Personalizados 1">
      <a:dk1>
        <a:srgbClr val="000000"/>
      </a:dk1>
      <a:lt1>
        <a:srgbClr val="FFFFFF"/>
      </a:lt1>
      <a:dk2>
        <a:srgbClr val="FCDF00"/>
      </a:dk2>
      <a:lt2>
        <a:srgbClr val="FEFFFE"/>
      </a:lt2>
      <a:accent1>
        <a:srgbClr val="08B4CB"/>
      </a:accent1>
      <a:accent2>
        <a:srgbClr val="FED300"/>
      </a:accent2>
      <a:accent3>
        <a:srgbClr val="D5D5D5"/>
      </a:accent3>
      <a:accent4>
        <a:srgbClr val="755C3A"/>
      </a:accent4>
      <a:accent5>
        <a:srgbClr val="69C8E1"/>
      </a:accent5>
      <a:accent6>
        <a:srgbClr val="FAE75E"/>
      </a:accent6>
      <a:hlink>
        <a:srgbClr val="0CB3CC"/>
      </a:hlink>
      <a:folHlink>
        <a:srgbClr val="0B96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DC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2019-09-16T13:50:46Z</dcterms:created>
  <dc:creator>Maria Monica Prada Ojeda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0x0101007AF031E0BC2AD748B8051164B4CCE6BE</vt:lpwstr>
  </property>
</Properties>
</file>